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g"/>
  <Override PartName="/ppt/media/image3.jpg" ContentType="image/jpg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</p:sldMasterIdLst>
  <p:notesMasterIdLst>
    <p:notesMasterId r:id="rId26"/>
  </p:notesMasterIdLst>
  <p:sldIdLst>
    <p:sldId id="348" r:id="rId3"/>
    <p:sldId id="256" r:id="rId4"/>
    <p:sldId id="345" r:id="rId5"/>
    <p:sldId id="257" r:id="rId6"/>
    <p:sldId id="353" r:id="rId7"/>
    <p:sldId id="354" r:id="rId8"/>
    <p:sldId id="355" r:id="rId9"/>
    <p:sldId id="361" r:id="rId10"/>
    <p:sldId id="370" r:id="rId11"/>
    <p:sldId id="363" r:id="rId12"/>
    <p:sldId id="364" r:id="rId13"/>
    <p:sldId id="365" r:id="rId14"/>
    <p:sldId id="367" r:id="rId15"/>
    <p:sldId id="368" r:id="rId16"/>
    <p:sldId id="369" r:id="rId17"/>
    <p:sldId id="357" r:id="rId18"/>
    <p:sldId id="360" r:id="rId19"/>
    <p:sldId id="358" r:id="rId20"/>
    <p:sldId id="359" r:id="rId21"/>
    <p:sldId id="371" r:id="rId22"/>
    <p:sldId id="372" r:id="rId23"/>
    <p:sldId id="356" r:id="rId24"/>
    <p:sldId id="35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796364461683788"/>
          <c:y val="0.2114910363258094"/>
          <c:w val="0.61260044415592829"/>
          <c:h val="0.78180498076878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9AF-4D6C-A7FC-2D09E1BADD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AF-4D6C-A7FC-2D09E1BADD1C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9AF-4D6C-A7FC-2D09E1BADD1C}"/>
              </c:ext>
            </c:extLst>
          </c:dPt>
          <c:dPt>
            <c:idx val="3"/>
            <c:bubble3D val="0"/>
            <c:explosion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AF-4D6C-A7FC-2D09E1BADD1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9AF-4D6C-A7FC-2D09E1BADD1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9AF-4D6C-A7FC-2D09E1BADD1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AF-4D6C-A7FC-2D09E1BADD1C}"/>
              </c:ext>
            </c:extLst>
          </c:dPt>
          <c:dLbls>
            <c:dLbl>
              <c:idx val="0"/>
              <c:layout>
                <c:manualLayout>
                  <c:x val="-4.31588059574416E-3"/>
                  <c:y val="0.1041924981443420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AF-4D6C-A7FC-2D09E1BADD1C}"/>
                </c:ext>
              </c:extLst>
            </c:dLbl>
            <c:dLbl>
              <c:idx val="3"/>
              <c:layout>
                <c:manualLayout>
                  <c:x val="0.11425251715354108"/>
                  <c:y val="-0.13712404843280424"/>
                </c:manualLayout>
              </c:layout>
              <c:tx>
                <c:rich>
                  <a:bodyPr/>
                  <a:lstStyle/>
                  <a:p>
                    <a:fld id="{3270BA2C-F83F-434B-8F92-6D3A45681213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9AF-4D6C-A7FC-2D09E1BADD1C}"/>
                </c:ext>
              </c:extLst>
            </c:dLbl>
            <c:dLbl>
              <c:idx val="4"/>
              <c:layout>
                <c:manualLayout>
                  <c:x val="0.11842914718341339"/>
                  <c:y val="0.1062434100689323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9AF-4D6C-A7FC-2D09E1BADD1C}"/>
                </c:ext>
              </c:extLst>
            </c:dLbl>
            <c:dLbl>
              <c:idx val="5"/>
              <c:layout>
                <c:manualLayout>
                  <c:x val="2.3582127677690735E-2"/>
                  <c:y val="0.1013828399904678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AF-4D6C-A7FC-2D09E1BADD1C}"/>
                </c:ext>
              </c:extLst>
            </c:dLbl>
            <c:dLbl>
              <c:idx val="6"/>
              <c:layout>
                <c:manualLayout>
                  <c:x val="3.2231437839405856E-3"/>
                  <c:y val="2.183422017780594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AF-4D6C-A7FC-2D09E1BADD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низкий</c:v>
                </c:pt>
                <c:pt idx="1">
                  <c:v>ниже среднего</c:v>
                </c:pt>
                <c:pt idx="2">
                  <c:v>чуть ниже среднего</c:v>
                </c:pt>
                <c:pt idx="3">
                  <c:v>средний</c:v>
                </c:pt>
                <c:pt idx="4">
                  <c:v>чуть выше среднего</c:v>
                </c:pt>
                <c:pt idx="5">
                  <c:v>выше среднего</c:v>
                </c:pt>
                <c:pt idx="6">
                  <c:v>высокий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</c:v>
                </c:pt>
                <c:pt idx="1">
                  <c:v>11</c:v>
                </c:pt>
                <c:pt idx="2">
                  <c:v>29</c:v>
                </c:pt>
                <c:pt idx="3">
                  <c:v>38</c:v>
                </c:pt>
                <c:pt idx="4">
                  <c:v>15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AF-4D6C-A7FC-2D09E1BADD1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83715666309524"/>
          <c:y val="0.12513754138516164"/>
          <c:w val="0.79607331925834934"/>
          <c:h val="0.140715221810372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1BE73-D3AB-4B01-9807-469C8E9FED6F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41894-1DB6-49E0-A97D-B0B783097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247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0C2-EB21-47BC-8D2E-BCA49AC3779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2880-25FA-4AA7-B170-F979851AD42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82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0C2-EB21-47BC-8D2E-BCA49AC3779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2880-25FA-4AA7-B170-F979851AD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0C2-EB21-47BC-8D2E-BCA49AC3779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2880-25FA-4AA7-B170-F979851AD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11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68399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875263" y="5715000"/>
            <a:ext cx="73152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635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g object 19"/>
          <p:cNvSpPr/>
          <p:nvPr/>
        </p:nvSpPr>
        <p:spPr>
          <a:xfrm>
            <a:off x="11785600" y="0"/>
            <a:ext cx="4064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0"/>
                </a:lnTo>
                <a:lnTo>
                  <a:pt x="0" y="6858000"/>
                </a:lnTo>
                <a:lnTo>
                  <a:pt x="304800" y="6858000"/>
                </a:lnTo>
                <a:lnTo>
                  <a:pt x="304800" y="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g object 20"/>
          <p:cNvSpPr/>
          <p:nvPr/>
        </p:nvSpPr>
        <p:spPr>
          <a:xfrm>
            <a:off x="1188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525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1831" y="2708860"/>
            <a:ext cx="6816683" cy="396049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9352" y="260605"/>
            <a:ext cx="6816683" cy="36724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916" y="1150365"/>
            <a:ext cx="1038216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7715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5539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9183" y="2708237"/>
            <a:ext cx="422486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4416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4366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620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246221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27699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171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49244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612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52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0C2-EB21-47BC-8D2E-BCA49AC3779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2880-25FA-4AA7-B170-F979851AD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18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0C2-EB21-47BC-8D2E-BCA49AC3779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2880-25FA-4AA7-B170-F979851AD42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38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0C2-EB21-47BC-8D2E-BCA49AC3779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2880-25FA-4AA7-B170-F979851AD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19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0C2-EB21-47BC-8D2E-BCA49AC3779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2880-25FA-4AA7-B170-F979851AD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63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0C2-EB21-47BC-8D2E-BCA49AC3779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2880-25FA-4AA7-B170-F979851AD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48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0C2-EB21-47BC-8D2E-BCA49AC3779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2880-25FA-4AA7-B170-F979851AD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02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B46D0C2-EB21-47BC-8D2E-BCA49AC3779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532880-25FA-4AA7-B170-F979851AD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3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0C2-EB21-47BC-8D2E-BCA49AC3779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2880-25FA-4AA7-B170-F979851AD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18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B46D0C2-EB21-47BC-8D2E-BCA49AC37793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532880-25FA-4AA7-B170-F979851AD42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42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68399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875263" y="5715000"/>
            <a:ext cx="73152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635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g object 19"/>
          <p:cNvSpPr/>
          <p:nvPr/>
        </p:nvSpPr>
        <p:spPr>
          <a:xfrm>
            <a:off x="11785600" y="0"/>
            <a:ext cx="4064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0"/>
                </a:lnTo>
                <a:lnTo>
                  <a:pt x="0" y="6858000"/>
                </a:lnTo>
                <a:lnTo>
                  <a:pt x="304800" y="6858000"/>
                </a:lnTo>
                <a:lnTo>
                  <a:pt x="304800" y="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g object 20"/>
          <p:cNvSpPr/>
          <p:nvPr/>
        </p:nvSpPr>
        <p:spPr>
          <a:xfrm>
            <a:off x="1188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525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1584" y="5333"/>
            <a:ext cx="1144882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4356" y="1879530"/>
            <a:ext cx="1114382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564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1%D0%B8%D1%85%D0%BE%D0%BB%D0%BE%D0%B3%D0%B8%D1%8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F%D0%BE%D0%BB%D0%BE%D0%B2%D0%B0%D1%8F_%D0%B7%D1%80%D0%B5%D0%BB%D0%BE%D1%81%D1%82%D1%8C" TargetMode="External"/><Relationship Id="rId5" Type="http://schemas.openxmlformats.org/officeDocument/2006/relationships/hyperlink" Target="https://ru.wikipedia.org/wiki/%D0%94%D0%B5%D1%82%D1%81%D1%82%D0%B2%D0%BE" TargetMode="External"/><Relationship Id="rId4" Type="http://schemas.openxmlformats.org/officeDocument/2006/relationships/hyperlink" Target="https://ru.wikipedia.org/wiki/%D0%9F%D0%BE%D0%B4%D1%80%D0%BE%D1%81%D1%82%D0%BA%D0%BE%D0%B2%D1%8B%D0%B9_%D0%B2%D0%BE%D0%B7%D1%80%D0%B0%D1%81%D1%8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D05830-EB4C-46D0-9CA6-5A458675178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30250" y="1416205"/>
            <a:ext cx="10731500" cy="27543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9B4771-67C3-48A2-861A-422276986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64" y="6163311"/>
            <a:ext cx="10731500" cy="6946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B22CE9-4A90-43B9-B90A-6927B941F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851" y="0"/>
            <a:ext cx="6151397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85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CF6BE-2E65-4353-88CE-7D75F152D233}"/>
              </a:ext>
            </a:extLst>
          </p:cNvPr>
          <p:cNvSpPr txBox="1">
            <a:spLocks/>
          </p:cNvSpPr>
          <p:nvPr/>
        </p:nvSpPr>
        <p:spPr>
          <a:xfrm>
            <a:off x="256673" y="876301"/>
            <a:ext cx="11726779" cy="16573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  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Helvetica-Neue"/>
              </a:rPr>
              <a:t>Подростковый период – сложное время как для родителя, так и для самого ребёнка. Конфликты между родителями и подростками не редко отражаются на всех дальнейших взаимоотношениях. </a:t>
            </a:r>
            <a:r>
              <a:rPr lang="ru-RU" sz="2400" dirty="0">
                <a:solidFill>
                  <a:srgbClr val="222222"/>
                </a:solidFill>
                <a:latin typeface="Helvetica-Neue"/>
              </a:rPr>
              <a:t>Сегодня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Helvetica-Neue"/>
              </a:rPr>
              <a:t> мы разберём основные виды конфликтов и способы их решения.</a:t>
            </a:r>
            <a:endParaRPr kumimoji="0" lang="ru-RU" sz="2400" b="0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88E5069-B2F9-490F-A3B8-BBD3CF82C824}"/>
              </a:ext>
            </a:extLst>
          </p:cNvPr>
          <p:cNvSpPr txBox="1">
            <a:spLocks/>
          </p:cNvSpPr>
          <p:nvPr/>
        </p:nvSpPr>
        <p:spPr>
          <a:xfrm>
            <a:off x="256674" y="266699"/>
            <a:ext cx="11726779" cy="6096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  </a:t>
            </a:r>
            <a:r>
              <a:rPr lang="ru-RU" sz="3600" b="0" i="0" dirty="0">
                <a:solidFill>
                  <a:srgbClr val="222222"/>
                </a:solidFill>
                <a:effectLst/>
                <a:latin typeface="Helvetica-Neue"/>
              </a:rPr>
              <a:t>Подростковый период</a:t>
            </a:r>
            <a:endParaRPr kumimoji="0" lang="ru-RU" sz="3600" b="0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07CF87-3CDA-428E-B846-28C7C1832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3224212"/>
            <a:ext cx="3451412" cy="22002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4E5919-4215-4114-9603-8749C5D75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005" y="3224212"/>
            <a:ext cx="3451413" cy="22654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D156D5-EF3C-4B69-8DAF-D631C810D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996" y="3224211"/>
            <a:ext cx="326898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2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C47C5-6E35-4CC9-8605-233AC6681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149" y="368968"/>
            <a:ext cx="10401701" cy="1941095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222222"/>
                </a:solidFill>
                <a:effectLst/>
                <a:latin typeface="Helvetica-Neue Medium"/>
              </a:rPr>
              <a:t>Какие основные конфликты возникают в подростковом возрасте?</a:t>
            </a:r>
            <a:br>
              <a:rPr lang="ru-RU" b="0" i="0" dirty="0">
                <a:solidFill>
                  <a:srgbClr val="222222"/>
                </a:solidFill>
                <a:effectLst/>
                <a:latin typeface="Helvetica-Neue Medium"/>
              </a:rPr>
            </a:br>
            <a:endParaRPr lang="ru-RU" dirty="0"/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66AE1BDE-4D8E-468E-BFE5-37448B5CA3B1}"/>
              </a:ext>
            </a:extLst>
          </p:cNvPr>
          <p:cNvSpPr/>
          <p:nvPr/>
        </p:nvSpPr>
        <p:spPr>
          <a:xfrm>
            <a:off x="1427748" y="1941095"/>
            <a:ext cx="1074821" cy="834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B62C3B2F-F83B-49EA-9567-546B9BBF7F24}"/>
              </a:ext>
            </a:extLst>
          </p:cNvPr>
          <p:cNvSpPr/>
          <p:nvPr/>
        </p:nvSpPr>
        <p:spPr>
          <a:xfrm>
            <a:off x="5430252" y="1941095"/>
            <a:ext cx="1074821" cy="834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7408E37F-E92E-4B2C-8743-FA9959D4F739}"/>
              </a:ext>
            </a:extLst>
          </p:cNvPr>
          <p:cNvSpPr/>
          <p:nvPr/>
        </p:nvSpPr>
        <p:spPr>
          <a:xfrm>
            <a:off x="9745578" y="1941095"/>
            <a:ext cx="1074821" cy="834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346D794-23BB-468C-BF1D-453BC7FD6153}"/>
              </a:ext>
            </a:extLst>
          </p:cNvPr>
          <p:cNvSpPr txBox="1">
            <a:spLocks/>
          </p:cNvSpPr>
          <p:nvPr/>
        </p:nvSpPr>
        <p:spPr>
          <a:xfrm>
            <a:off x="495703" y="2855495"/>
            <a:ext cx="2953354" cy="2454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Helvetica-Neue Medium"/>
              </a:rPr>
              <a:t>Между подростками и родителями</a:t>
            </a:r>
          </a:p>
          <a:p>
            <a:br>
              <a:rPr lang="ru-RU" dirty="0">
                <a:solidFill>
                  <a:srgbClr val="222222"/>
                </a:solidFill>
                <a:latin typeface="Helvetica-Neue Medium"/>
              </a:rPr>
            </a:b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48C5E6D-A0A9-41BA-A4CD-5CBB52847D39}"/>
              </a:ext>
            </a:extLst>
          </p:cNvPr>
          <p:cNvSpPr txBox="1">
            <a:spLocks/>
          </p:cNvSpPr>
          <p:nvPr/>
        </p:nvSpPr>
        <p:spPr>
          <a:xfrm>
            <a:off x="4554351" y="2911642"/>
            <a:ext cx="2953354" cy="21416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Helvetica-Neue Medium"/>
              </a:rPr>
              <a:t>Конфликт между подростками и учителями</a:t>
            </a:r>
            <a:br>
              <a:rPr lang="ru-RU" dirty="0">
                <a:solidFill>
                  <a:srgbClr val="222222"/>
                </a:solidFill>
                <a:latin typeface="Helvetica-Neue Medium"/>
              </a:rPr>
            </a:b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3CC0AD2-66CA-420A-BB88-553128175418}"/>
              </a:ext>
            </a:extLst>
          </p:cNvPr>
          <p:cNvSpPr txBox="1">
            <a:spLocks/>
          </p:cNvSpPr>
          <p:nvPr/>
        </p:nvSpPr>
        <p:spPr>
          <a:xfrm>
            <a:off x="8612999" y="2911642"/>
            <a:ext cx="3368843" cy="2454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Helvetica-Neue Medium"/>
              </a:rPr>
              <a:t>Конфликты подростков в среде сверстников</a:t>
            </a:r>
          </a:p>
          <a:p>
            <a:pPr algn="ctr"/>
            <a:br>
              <a:rPr lang="ru-RU" dirty="0">
                <a:solidFill>
                  <a:srgbClr val="222222"/>
                </a:solidFill>
                <a:latin typeface="Helvetica-Neue Medium"/>
              </a:rPr>
            </a:b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252E69-7CA3-4A05-B627-925A3BFAD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347" y="4690062"/>
            <a:ext cx="3450982" cy="17989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B8BE9EA-2C80-4ED8-A3F3-9D23194EB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572" y="4624135"/>
            <a:ext cx="1972177" cy="20285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10E601-FFE4-4EF7-913E-E87D1489E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28" y="4624135"/>
            <a:ext cx="3951867" cy="202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29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346D794-23BB-468C-BF1D-453BC7FD6153}"/>
              </a:ext>
            </a:extLst>
          </p:cNvPr>
          <p:cNvSpPr txBox="1">
            <a:spLocks/>
          </p:cNvSpPr>
          <p:nvPr/>
        </p:nvSpPr>
        <p:spPr>
          <a:xfrm>
            <a:off x="126735" y="-381802"/>
            <a:ext cx="12065265" cy="31340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-5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-Neue Medium"/>
                <a:ea typeface="+mj-ea"/>
                <a:cs typeface="+mj-cs"/>
              </a:rPr>
              <a:t>Между подростками и родителями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4800" b="0" i="0" u="none" strike="noStrike" kern="1200" cap="none" spc="-5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-Neue Medium"/>
                <a:ea typeface="+mj-ea"/>
                <a:cs typeface="+mj-cs"/>
              </a:rPr>
            </a:br>
            <a:endParaRPr kumimoji="0" lang="ru-RU" sz="4800" b="0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48C5E6D-A0A9-41BA-A4CD-5CBB52847D39}"/>
              </a:ext>
            </a:extLst>
          </p:cNvPr>
          <p:cNvSpPr txBox="1">
            <a:spLocks/>
          </p:cNvSpPr>
          <p:nvPr/>
        </p:nvSpPr>
        <p:spPr>
          <a:xfrm>
            <a:off x="3691191" y="3765017"/>
            <a:ext cx="4332975" cy="8326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600" b="0" i="0" dirty="0">
                <a:solidFill>
                  <a:srgbClr val="222222"/>
                </a:solidFill>
                <a:effectLst/>
                <a:latin typeface="Helvetica-Neue Medium"/>
              </a:rPr>
              <a:t>Мирное сосуществование</a:t>
            </a:r>
            <a:br>
              <a:rPr kumimoji="0" lang="ru-RU" sz="4800" b="0" i="0" u="none" strike="noStrike" kern="1200" cap="none" spc="-5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-Neue Medium"/>
                <a:ea typeface="+mj-ea"/>
                <a:cs typeface="+mj-cs"/>
              </a:rPr>
            </a:br>
            <a:endParaRPr kumimoji="0" lang="ru-RU" sz="4800" b="0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3CC0AD2-66CA-420A-BB88-553128175418}"/>
              </a:ext>
            </a:extLst>
          </p:cNvPr>
          <p:cNvSpPr txBox="1">
            <a:spLocks/>
          </p:cNvSpPr>
          <p:nvPr/>
        </p:nvSpPr>
        <p:spPr>
          <a:xfrm>
            <a:off x="3465949" y="4361815"/>
            <a:ext cx="4332975" cy="7847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i="0" dirty="0">
                <a:solidFill>
                  <a:srgbClr val="222222"/>
                </a:solidFill>
                <a:effectLst/>
                <a:latin typeface="Helvetica-Neue Medium"/>
              </a:rPr>
              <a:t>Конфликт опеки</a:t>
            </a:r>
            <a:endParaRPr kumimoji="0" lang="ru-RU" sz="2400" b="0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4A18F21-3132-4CDF-BC20-1343F325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91" y="1967014"/>
            <a:ext cx="4696411" cy="1450757"/>
          </a:xfrm>
        </p:spPr>
        <p:txBody>
          <a:bodyPr>
            <a:normAutofit/>
          </a:bodyPr>
          <a:lstStyle/>
          <a:p>
            <a:pPr algn="ctr"/>
            <a:r>
              <a:rPr lang="ru-RU" sz="2400" b="0" i="0" dirty="0">
                <a:solidFill>
                  <a:srgbClr val="222222"/>
                </a:solidFill>
                <a:effectLst/>
                <a:latin typeface="Helvetica-Neue Medium"/>
              </a:rPr>
              <a:t>Конфликт неустойчивого родительского восприятия</a:t>
            </a:r>
            <a:br>
              <a:rPr lang="ru-RU" b="0" i="0" dirty="0">
                <a:solidFill>
                  <a:srgbClr val="222222"/>
                </a:solidFill>
                <a:effectLst/>
                <a:latin typeface="Helvetica-Neue Medium"/>
              </a:rPr>
            </a:b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BA9E961-82CB-4C9A-A684-4358A31AC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296" y="2098648"/>
            <a:ext cx="2480400" cy="16247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5732A38-1B27-49EB-A7A6-2CBFB86DB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810" y="4142813"/>
            <a:ext cx="2569635" cy="171183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EA5587E-DA1E-4F30-AD54-B221B755C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38" y="5175154"/>
            <a:ext cx="2984454" cy="1566726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76F66B24-C224-45AE-A2F6-E4B1B42E14DC}"/>
              </a:ext>
            </a:extLst>
          </p:cNvPr>
          <p:cNvSpPr txBox="1">
            <a:spLocks/>
          </p:cNvSpPr>
          <p:nvPr/>
        </p:nvSpPr>
        <p:spPr>
          <a:xfrm>
            <a:off x="3705726" y="3069738"/>
            <a:ext cx="4594328" cy="8326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900" b="0" i="0" dirty="0">
                <a:solidFill>
                  <a:srgbClr val="222222"/>
                </a:solidFill>
                <a:effectLst/>
                <a:latin typeface="Helvetica-Neue Medium"/>
              </a:rPr>
              <a:t>Диктатура родителей</a:t>
            </a:r>
            <a:br>
              <a:rPr kumimoji="0" lang="ru-RU" sz="4800" b="0" i="0" u="none" strike="noStrike" kern="1200" cap="none" spc="-5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Helvetica-Neue Medium"/>
                <a:ea typeface="+mj-ea"/>
                <a:cs typeface="+mj-cs"/>
              </a:rPr>
            </a:br>
            <a:endParaRPr kumimoji="0" lang="ru-RU" sz="4800" b="0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70D8D69-45DC-44A2-85D7-F49B53A381C8}"/>
              </a:ext>
            </a:extLst>
          </p:cNvPr>
          <p:cNvSpPr txBox="1">
            <a:spLocks/>
          </p:cNvSpPr>
          <p:nvPr/>
        </p:nvSpPr>
        <p:spPr>
          <a:xfrm>
            <a:off x="3578570" y="5233686"/>
            <a:ext cx="4332975" cy="7847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i="0" dirty="0">
                <a:solidFill>
                  <a:srgbClr val="222222"/>
                </a:solidFill>
                <a:effectLst/>
                <a:latin typeface="Helvetica-Neue Medium"/>
              </a:rPr>
              <a:t>Конфликт родительской авторитетности</a:t>
            </a:r>
          </a:p>
        </p:txBody>
      </p:sp>
      <p:sp>
        <p:nvSpPr>
          <p:cNvPr id="19" name="Стрелка: влево 18">
            <a:extLst>
              <a:ext uri="{FF2B5EF4-FFF2-40B4-BE49-F238E27FC236}">
                <a16:creationId xmlns:a16="http://schemas.microsoft.com/office/drawing/2014/main" id="{55E1F51E-A4AD-43EB-94A2-BEDA4C8BD9DA}"/>
              </a:ext>
            </a:extLst>
          </p:cNvPr>
          <p:cNvSpPr/>
          <p:nvPr/>
        </p:nvSpPr>
        <p:spPr>
          <a:xfrm flipV="1">
            <a:off x="3977272" y="5911943"/>
            <a:ext cx="1055904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лево 19">
            <a:extLst>
              <a:ext uri="{FF2B5EF4-FFF2-40B4-BE49-F238E27FC236}">
                <a16:creationId xmlns:a16="http://schemas.microsoft.com/office/drawing/2014/main" id="{817C7E2E-6F6F-42FB-BF59-3B25A312A49D}"/>
              </a:ext>
            </a:extLst>
          </p:cNvPr>
          <p:cNvSpPr/>
          <p:nvPr/>
        </p:nvSpPr>
        <p:spPr>
          <a:xfrm flipH="1">
            <a:off x="6416702" y="5042237"/>
            <a:ext cx="1768616" cy="572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лево 20">
            <a:extLst>
              <a:ext uri="{FF2B5EF4-FFF2-40B4-BE49-F238E27FC236}">
                <a16:creationId xmlns:a16="http://schemas.microsoft.com/office/drawing/2014/main" id="{7FC582A0-416D-41B0-AFF4-C1CB6999CB02}"/>
              </a:ext>
            </a:extLst>
          </p:cNvPr>
          <p:cNvSpPr/>
          <p:nvPr/>
        </p:nvSpPr>
        <p:spPr>
          <a:xfrm flipH="1" flipV="1">
            <a:off x="6416702" y="3472157"/>
            <a:ext cx="197090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086A345-19CD-470F-82B8-0B7EB7C2F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246" y="1716468"/>
            <a:ext cx="2409825" cy="1524000"/>
          </a:xfrm>
          <a:prstGeom prst="rect">
            <a:avLst/>
          </a:prstGeom>
        </p:spPr>
      </p:pic>
      <p:sp>
        <p:nvSpPr>
          <p:cNvPr id="24" name="Стрелка: влево 23">
            <a:extLst>
              <a:ext uri="{FF2B5EF4-FFF2-40B4-BE49-F238E27FC236}">
                <a16:creationId xmlns:a16="http://schemas.microsoft.com/office/drawing/2014/main" id="{2B553512-1FB0-43AC-9021-C7E4CDFA9880}"/>
              </a:ext>
            </a:extLst>
          </p:cNvPr>
          <p:cNvSpPr/>
          <p:nvPr/>
        </p:nvSpPr>
        <p:spPr>
          <a:xfrm flipV="1">
            <a:off x="3465949" y="2076866"/>
            <a:ext cx="1055904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E1B1113-718F-4801-B2F2-DC5F024014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921" y="3486054"/>
            <a:ext cx="2343150" cy="1552575"/>
          </a:xfrm>
          <a:prstGeom prst="rect">
            <a:avLst/>
          </a:prstGeom>
        </p:spPr>
      </p:pic>
      <p:sp>
        <p:nvSpPr>
          <p:cNvPr id="27" name="Стрелка: влево 26">
            <a:extLst>
              <a:ext uri="{FF2B5EF4-FFF2-40B4-BE49-F238E27FC236}">
                <a16:creationId xmlns:a16="http://schemas.microsoft.com/office/drawing/2014/main" id="{74BF7801-AB84-4CA4-8778-CCA8E4A9AD59}"/>
              </a:ext>
            </a:extLst>
          </p:cNvPr>
          <p:cNvSpPr/>
          <p:nvPr/>
        </p:nvSpPr>
        <p:spPr>
          <a:xfrm flipV="1">
            <a:off x="3578570" y="4295383"/>
            <a:ext cx="1055904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44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CF6BE-2E65-4353-88CE-7D75F152D233}"/>
              </a:ext>
            </a:extLst>
          </p:cNvPr>
          <p:cNvSpPr txBox="1">
            <a:spLocks/>
          </p:cNvSpPr>
          <p:nvPr/>
        </p:nvSpPr>
        <p:spPr>
          <a:xfrm>
            <a:off x="1" y="192505"/>
            <a:ext cx="12192000" cy="18839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0" lang="ru-RU" sz="24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  </a:t>
            </a:r>
            <a:r>
              <a:rPr lang="ru-RU" sz="4600" b="0" i="0" dirty="0">
                <a:solidFill>
                  <a:srgbClr val="222222"/>
                </a:solidFill>
                <a:effectLst/>
                <a:latin typeface="Helvetica-Neue Medium"/>
              </a:rPr>
              <a:t>Конфликт между подростками и учителями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B459A6-5F2F-45ED-B8D9-96BBCD23E1DA}"/>
              </a:ext>
            </a:extLst>
          </p:cNvPr>
          <p:cNvSpPr txBox="1"/>
          <p:nvPr/>
        </p:nvSpPr>
        <p:spPr>
          <a:xfrm>
            <a:off x="410324" y="1543051"/>
            <a:ext cx="3171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Helvetica-Neue Medium"/>
              </a:rPr>
              <a:t>Плохое выполнение домашних заданий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47FF85-75A6-497C-8082-C3537D1845CC}"/>
              </a:ext>
            </a:extLst>
          </p:cNvPr>
          <p:cNvSpPr txBox="1"/>
          <p:nvPr/>
        </p:nvSpPr>
        <p:spPr>
          <a:xfrm>
            <a:off x="4700587" y="1543051"/>
            <a:ext cx="2786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222222"/>
                </a:solidFill>
                <a:effectLst/>
                <a:latin typeface="Helvetica-Neue Medium"/>
              </a:rPr>
              <a:t>Нарушение дисциплины в школе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B2A29F-B8DB-477E-A487-13938616D6A7}"/>
              </a:ext>
            </a:extLst>
          </p:cNvPr>
          <p:cNvSpPr txBox="1"/>
          <p:nvPr/>
        </p:nvSpPr>
        <p:spPr>
          <a:xfrm>
            <a:off x="8605838" y="1681550"/>
            <a:ext cx="2786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Helvetica-Neue Medium"/>
              </a:rPr>
              <a:t>Неуважение к учителю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CDCC486-6D86-43BD-976E-0AF652BDF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7007"/>
            <a:ext cx="2095500" cy="1524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3E5944A-6D5D-4601-89ED-C398B8986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50" y="2237007"/>
            <a:ext cx="1790700" cy="14668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0045FD-C7B7-4B60-8F51-93E8384BF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850" y="3166549"/>
            <a:ext cx="2343150" cy="166878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83966CA-70AC-45C4-A3F1-46D74859B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50" y="4216204"/>
            <a:ext cx="2105025" cy="139065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DE3C569-F9C4-4533-A807-B4F18642D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750" y="3546083"/>
            <a:ext cx="2428875" cy="1295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4828B97-AEB4-44A8-804E-23BAE926ED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082621" y="5429276"/>
            <a:ext cx="2192719" cy="139065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D52BC2C-4FBB-435A-8FBB-C74D39BA91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5250" y="2194144"/>
            <a:ext cx="2162175" cy="155257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231C211-AB5D-4D09-9A7D-FDC41BE9F9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7350" y="3224138"/>
            <a:ext cx="2133600" cy="139065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0F3E5FB-8883-4E8D-AEAC-DB97D1E4A2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3824" y="4455896"/>
            <a:ext cx="2133601" cy="14723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7AED02A-35F8-4193-9350-EDB99B3D4E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2566" y="5462360"/>
            <a:ext cx="2192718" cy="137645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EC2096C-4BC3-4386-9B1C-73E34A9CE9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2089" y="4332448"/>
            <a:ext cx="2081388" cy="147526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9B5D216-2C89-43DB-BFEA-E2443E8554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5798" y="5484001"/>
            <a:ext cx="2050337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74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488DE0-34AA-401A-8D91-E910C2BBA453}"/>
              </a:ext>
            </a:extLst>
          </p:cNvPr>
          <p:cNvSpPr txBox="1"/>
          <p:nvPr/>
        </p:nvSpPr>
        <p:spPr>
          <a:xfrm>
            <a:off x="209550" y="272534"/>
            <a:ext cx="117538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4400" i="0" dirty="0">
                <a:solidFill>
                  <a:srgbClr val="222222"/>
                </a:solidFill>
                <a:effectLst/>
                <a:latin typeface="Helvetica-Neue Medium"/>
              </a:rPr>
              <a:t>Конфликты подростков в среде сверстников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664B7-63B7-4DE4-9EF8-59A3130D671F}"/>
              </a:ext>
            </a:extLst>
          </p:cNvPr>
          <p:cNvSpPr txBox="1"/>
          <p:nvPr/>
        </p:nvSpPr>
        <p:spPr>
          <a:xfrm>
            <a:off x="209550" y="1301916"/>
            <a:ext cx="2809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Helvetica-Neue Medium"/>
              </a:rPr>
              <a:t>Конкуренция, борьба за статус в группе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390F8-A525-4E3C-90F9-52ED3E70EAAE}"/>
              </a:ext>
            </a:extLst>
          </p:cNvPr>
          <p:cNvSpPr txBox="1"/>
          <p:nvPr/>
        </p:nvSpPr>
        <p:spPr>
          <a:xfrm>
            <a:off x="3233738" y="1301916"/>
            <a:ext cx="30765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Helvetica-Neue Medium"/>
              </a:rPr>
              <a:t>Подросток сознательно противопоставляет себя сверстникам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903CF2-5DA8-48E5-8281-BE80DF6EE524}"/>
              </a:ext>
            </a:extLst>
          </p:cNvPr>
          <p:cNvSpPr txBox="1"/>
          <p:nvPr/>
        </p:nvSpPr>
        <p:spPr>
          <a:xfrm>
            <a:off x="6743700" y="1301916"/>
            <a:ext cx="24288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Helvetica-Neue Medium"/>
              </a:rPr>
              <a:t>Подросток становится объектом травли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382FA9-9DC0-4072-9F0F-1B5ACBDB2008}"/>
              </a:ext>
            </a:extLst>
          </p:cNvPr>
          <p:cNvSpPr txBox="1"/>
          <p:nvPr/>
        </p:nvSpPr>
        <p:spPr>
          <a:xfrm>
            <a:off x="9705975" y="1257983"/>
            <a:ext cx="18954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Helvetica-Neue Medium"/>
              </a:rPr>
              <a:t>Влюбленность и общение между полами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5420DC3-B2D2-43C8-841A-6D13035A3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975" y="2251142"/>
            <a:ext cx="1994579" cy="13287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3B1EB3D-4361-4085-A0C4-18B763098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2251142"/>
            <a:ext cx="1848950" cy="132873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237F5DB-E502-4DBB-897F-DDD6B15A5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26" y="1990515"/>
            <a:ext cx="2198917" cy="11527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16E315-C430-40BC-8EAE-2657C9D7C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2575" y="3319251"/>
            <a:ext cx="1994580" cy="203794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483C60F-3908-47B9-B317-6D2A37B37C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3676" y="2181313"/>
            <a:ext cx="2362200" cy="132873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7424064-D13C-4946-AA58-3D25ADE3B3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8264" y="3320025"/>
            <a:ext cx="1828800" cy="131445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13BDB2F-0D7B-4C28-8FE5-4FE5EFE5FB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0847" y="4503296"/>
            <a:ext cx="1994580" cy="112851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35D25BA-BF6D-490D-9055-2C512C9E7B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845" y="2949185"/>
            <a:ext cx="1825135" cy="126138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CA752E6-A798-4BE3-91FB-D490751A20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850019"/>
            <a:ext cx="1825134" cy="136149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069C74D-AEC6-4806-9142-D10F2DE1CA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4845" y="4788845"/>
            <a:ext cx="1981200" cy="168592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151A20D-A1D2-40B5-B423-6E7F777652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25050" y="4788845"/>
            <a:ext cx="2038350" cy="135255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2655C8B-4C6D-4DAB-A9A1-995732E6C8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66620" y="3243947"/>
            <a:ext cx="1937049" cy="12349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49F6F8B-F511-4F45-8F57-79D6D91F536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18173" y="4146474"/>
            <a:ext cx="1994580" cy="120339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446511-C0B8-44F4-96FD-D4F5DBC869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62388" y="5210858"/>
            <a:ext cx="2006610" cy="137460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4071A95-7A40-42D5-BB5E-15F7DAF8DD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62097" y="5385821"/>
            <a:ext cx="1828800" cy="129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77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28733-085B-43F0-ABEB-0A85D262C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666750"/>
            <a:ext cx="11601450" cy="80391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УРОВЕНЬ КОНФЛИКТНОСТИ ЛИЧНОСТИ</a:t>
            </a:r>
            <a:endParaRPr lang="ru-RU" sz="4000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114AF5A-E105-46D8-A5E7-763B06B83C9E}"/>
              </a:ext>
            </a:extLst>
          </p:cNvPr>
          <p:cNvSpPr txBox="1">
            <a:spLocks/>
          </p:cNvSpPr>
          <p:nvPr/>
        </p:nvSpPr>
        <p:spPr>
          <a:xfrm>
            <a:off x="1890712" y="933450"/>
            <a:ext cx="8410575" cy="803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anose="02020603050405020304" pitchFamily="18" charset="0"/>
              </a:rPr>
              <a:t>Всего участвовало в анкетировании 89 учащихся</a:t>
            </a:r>
            <a:endParaRPr lang="ru-RU" sz="28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FC43D66-54A8-4654-9084-99A74BB2AEAF}"/>
              </a:ext>
            </a:extLst>
          </p:cNvPr>
          <p:cNvSpPr txBox="1">
            <a:spLocks/>
          </p:cNvSpPr>
          <p:nvPr/>
        </p:nvSpPr>
        <p:spPr>
          <a:xfrm>
            <a:off x="295274" y="1602105"/>
            <a:ext cx="6429376" cy="37699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anose="02020603050405020304" pitchFamily="18" charset="0"/>
              </a:rPr>
              <a:t>Очень низкий - нет</a:t>
            </a:r>
          </a:p>
          <a:p>
            <a:r>
              <a:rPr lang="ru-RU" sz="2800" b="1" dirty="0">
                <a:latin typeface="Times New Roman" panose="02020603050405020304" pitchFamily="18" charset="0"/>
              </a:rPr>
              <a:t>Низкий - 2% (2 человека)</a:t>
            </a:r>
          </a:p>
          <a:p>
            <a:r>
              <a:rPr lang="ru-RU" sz="2800" b="1" dirty="0">
                <a:latin typeface="Times New Roman" panose="02020603050405020304" pitchFamily="18" charset="0"/>
              </a:rPr>
              <a:t>Ниже среднего  - 11% (10 человек)</a:t>
            </a:r>
          </a:p>
          <a:p>
            <a:r>
              <a:rPr lang="ru-RU" sz="2800" b="1" dirty="0">
                <a:latin typeface="Times New Roman" panose="02020603050405020304" pitchFamily="18" charset="0"/>
              </a:rPr>
              <a:t>Чуть ниже среднего – 29% (26 человек)</a:t>
            </a:r>
          </a:p>
          <a:p>
            <a:r>
              <a:rPr lang="ru-RU" sz="2800" b="1" dirty="0">
                <a:latin typeface="Times New Roman" panose="02020603050405020304" pitchFamily="18" charset="0"/>
              </a:rPr>
              <a:t>Средний – 38% (34 человека)</a:t>
            </a:r>
          </a:p>
          <a:p>
            <a:r>
              <a:rPr lang="ru-RU" sz="2800" b="1" dirty="0">
                <a:latin typeface="Times New Roman" panose="02020603050405020304" pitchFamily="18" charset="0"/>
              </a:rPr>
              <a:t>Чуть выше среднего – 15% (13 человек)</a:t>
            </a:r>
          </a:p>
          <a:p>
            <a:r>
              <a:rPr lang="ru-RU" sz="2800" b="1" dirty="0">
                <a:latin typeface="Times New Roman" panose="02020603050405020304" pitchFamily="18" charset="0"/>
              </a:rPr>
              <a:t>Выше среднего – 3% (3 человека)</a:t>
            </a:r>
          </a:p>
          <a:p>
            <a:r>
              <a:rPr lang="ru-RU" sz="2800" b="1" dirty="0">
                <a:latin typeface="Times New Roman" panose="02020603050405020304" pitchFamily="18" charset="0"/>
              </a:rPr>
              <a:t>Высокий – 1% (1 человек)</a:t>
            </a:r>
          </a:p>
          <a:p>
            <a:r>
              <a:rPr lang="ru-RU" sz="2800" b="1" dirty="0">
                <a:latin typeface="Times New Roman" panose="02020603050405020304" pitchFamily="18" charset="0"/>
              </a:rPr>
              <a:t>Очень высокий - нет</a:t>
            </a:r>
          </a:p>
          <a:p>
            <a:endParaRPr lang="ru-RU" sz="2800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9025C997-4F77-4806-A52A-C47F9D13B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1931944"/>
              </p:ext>
            </p:extLst>
          </p:nvPr>
        </p:nvGraphicFramePr>
        <p:xfrm>
          <a:off x="6391922" y="1155171"/>
          <a:ext cx="5504802" cy="5405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495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4782F-FE03-44EF-B7C9-A40015AC28D0}"/>
              </a:ext>
            </a:extLst>
          </p:cNvPr>
          <p:cNvSpPr txBox="1">
            <a:spLocks/>
          </p:cNvSpPr>
          <p:nvPr/>
        </p:nvSpPr>
        <p:spPr>
          <a:xfrm>
            <a:off x="336884" y="545431"/>
            <a:ext cx="11518232" cy="48607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804EB8-ECBD-48DF-B437-C856CB4E5101}"/>
              </a:ext>
            </a:extLst>
          </p:cNvPr>
          <p:cNvSpPr txBox="1"/>
          <p:nvPr/>
        </p:nvSpPr>
        <p:spPr>
          <a:xfrm>
            <a:off x="593558" y="236422"/>
            <a:ext cx="11261558" cy="6126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строить отношения с подростком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успешно пережить все приключения подросткового возраста и родителям, и подросткам, нужно хорошо представлять, как выходить из критических ситуаций. В этот период каждый в семье начинает по-новому видеть окружающих, все должны как бы заново знакомиться друг с другом. Пройдете ли вы этот этап с наименьшими потерями, будет зависеть от того, что преобладает в семье – любовь или страх.</a:t>
            </a:r>
            <a:endParaRPr lang="ru-RU" sz="17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того чтобы заложить основы будущих перемен в ваших с подростком отношениях, мы предлагаем следующее:</a:t>
            </a:r>
            <a:endParaRPr lang="ru-RU" sz="17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Вы, </a:t>
            </a:r>
            <a:r>
              <a:rPr lang="ru-RU" sz="17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  <a:r>
              <a:rPr lang="ru-RU" sz="1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должны </a:t>
            </a:r>
            <a:r>
              <a:rPr lang="ru-RU" sz="17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четко изложить</a:t>
            </a:r>
            <a:r>
              <a:rPr lang="ru-RU" sz="1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подростку </a:t>
            </a:r>
            <a:r>
              <a:rPr lang="ru-RU" sz="17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свои страхи и опасения</a:t>
            </a:r>
            <a:r>
              <a:rPr lang="ru-RU" sz="1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чтобы он мог вас понять.</a:t>
            </a:r>
            <a:endParaRPr lang="ru-RU" sz="17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Вы, </a:t>
            </a:r>
            <a:r>
              <a:rPr lang="ru-RU" sz="17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подросток</a:t>
            </a:r>
            <a:r>
              <a:rPr lang="ru-RU" sz="1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должны </a:t>
            </a:r>
            <a:r>
              <a:rPr lang="ru-RU" sz="17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честно рассказать о том, что происходит с вами</a:t>
            </a:r>
            <a:r>
              <a:rPr lang="ru-RU" sz="1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 постараться сделать так, чтобы вам поверили. Вы должны тоже рассказать о своих страхах и знать, что вас выслушают без критики и осуждения.</a:t>
            </a:r>
            <a:endParaRPr lang="ru-RU" sz="17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Вы, </a:t>
            </a:r>
            <a:r>
              <a:rPr lang="ru-RU" sz="17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  <a:r>
              <a:rPr lang="ru-RU" sz="1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должны </a:t>
            </a:r>
            <a:r>
              <a:rPr lang="ru-RU" sz="17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показать свою готовность слушать и понимать</a:t>
            </a:r>
            <a:r>
              <a:rPr lang="ru-RU" sz="1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Понимание вовсе не означает всепрощение. Оно просто создает твердую основу, на которой можно строить дальнейшие отношения.</a:t>
            </a:r>
            <a:endParaRPr lang="ru-RU" sz="17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Вы, </a:t>
            </a:r>
            <a:r>
              <a:rPr lang="ru-RU" sz="17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подросток</a:t>
            </a:r>
            <a:r>
              <a:rPr lang="ru-RU" sz="1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должны </a:t>
            </a:r>
            <a:r>
              <a:rPr lang="ru-RU" sz="17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объяснить родителям, что нуждаетесь в том, чтобы они выслушали вас</a:t>
            </a:r>
            <a:r>
              <a:rPr lang="ru-RU" sz="1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 давая советов, пока вы сам не попросите их об этом.</a:t>
            </a:r>
            <a:endParaRPr lang="ru-RU" sz="17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Вы, </a:t>
            </a:r>
            <a:r>
              <a:rPr lang="ru-RU" sz="17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  <a:r>
              <a:rPr lang="ru-RU" sz="1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должны </a:t>
            </a:r>
            <a:r>
              <a:rPr lang="ru-RU" sz="17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понимать, что подросток</a:t>
            </a:r>
            <a:r>
              <a:rPr lang="ru-RU" sz="1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вовсе </a:t>
            </a:r>
            <a:r>
              <a:rPr lang="ru-RU" sz="17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должен обязательно следовать вашим советам</a:t>
            </a:r>
            <a:r>
              <a:rPr lang="ru-RU" sz="1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при учете всего этого возможен осмысленный диалог между двумя равноправными людьми и в дальнейшем развитие новых конструктивных форм поведения.</a:t>
            </a:r>
            <a:endParaRPr lang="ru-RU" sz="17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88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4782F-FE03-44EF-B7C9-A40015AC28D0}"/>
              </a:ext>
            </a:extLst>
          </p:cNvPr>
          <p:cNvSpPr txBox="1">
            <a:spLocks/>
          </p:cNvSpPr>
          <p:nvPr/>
        </p:nvSpPr>
        <p:spPr>
          <a:xfrm>
            <a:off x="336884" y="545431"/>
            <a:ext cx="11518232" cy="48607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804EB8-ECBD-48DF-B437-C856CB4E5101}"/>
              </a:ext>
            </a:extLst>
          </p:cNvPr>
          <p:cNvSpPr txBox="1"/>
          <p:nvPr/>
        </p:nvSpPr>
        <p:spPr>
          <a:xfrm>
            <a:off x="208547" y="236422"/>
            <a:ext cx="11855116" cy="6268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не надо делать родителям?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Унижать ребёнка, придумывать ему клички, прозвища, зло высмеивать, иронизировать, акцентировать внимание на ошибках, просчётах, неудачах.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Угрожать: лишением любви, заботы, суровым наказанием.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Злоупотреблять нравоучениями: во-первых, дети с трудом воспринимают фразы, состоящие более чем из восьми слов, а во-вторых, короткие указания обладают конкретным эффектом.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Чрезмерно опекать: по мере взросления должна расти и самостоятельность, ибо каждого из нас в большей степени формирует то, что мы делаем сами, а не с нами.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Требовать немедленного повиновения: нужно время, чтобы принять требуемое, чтобы подумать, как его выполнить, а возможно, найти лучший вариант.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Требовать того, что не соответствует возрасту и возможностям ребёнка: поэтому надо знать, изучать своего ребёнка, а он меняется.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Лишать ребёнка права оставаться ребёнком: пусть будет в нём всё то, что свойственно ребёнку; помните, что образцовый ребёнок – это несчастный ребёнок, он не может быть самим собой.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Приклеивать ребёнку ярлыки: «Он у меня застенчивый», «Он у меня трусливый» и т.д.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Сравнивать ребёнка с другими детьми: такого, как ваш, ни у кого нет.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20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4782F-FE03-44EF-B7C9-A40015AC28D0}"/>
              </a:ext>
            </a:extLst>
          </p:cNvPr>
          <p:cNvSpPr txBox="1">
            <a:spLocks/>
          </p:cNvSpPr>
          <p:nvPr/>
        </p:nvSpPr>
        <p:spPr>
          <a:xfrm>
            <a:off x="336884" y="545431"/>
            <a:ext cx="11518232" cy="48607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804EB8-ECBD-48DF-B437-C856CB4E5101}"/>
              </a:ext>
            </a:extLst>
          </p:cNvPr>
          <p:cNvSpPr txBox="1"/>
          <p:nvPr/>
        </p:nvSpPr>
        <p:spPr>
          <a:xfrm>
            <a:off x="208547" y="236422"/>
            <a:ext cx="11646569" cy="6079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Подсказки для родителей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Согласитесь с беспокойством и неудовольствием.</a:t>
            </a:r>
            <a:r>
              <a:rPr lang="ru-RU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 возраст, полный противоречий и беспокойства. Ничего ненормального нет в том, что поведение подростка изменчиво и непредсказуемо, что он мечется от крайности к крайности, любит родителей и одновременно ненавидит их и т.д.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Избегайте попыток казаться слишком понимающим.</a:t>
            </a:r>
            <a:r>
              <a:rPr lang="ru-RU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Избегайте таких высказываний как «Я отлично понимаю, что ты чувствуешь». Подростки уверены, что они неповторимы, уникальны в своём роде. Их чувства – это даже для них самих что-то новое, личное. Они видят себя как сложных и таинственных существ, и они искренне огорчены, когда в глазах других их переживания выглядят простыми и наивными.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Различайте согласие и разрешение, терпимость и санкционирование.</a:t>
            </a:r>
            <a:r>
              <a:rPr lang="ru-RU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Родители могут терпимо относиться к нежелательным поступкам детей (например, новая прическа) – то есть поступкам, которые не были санкционированы, не поощрялись родителями.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Разговаривайте и действуйте как взрослый.</a:t>
            </a:r>
            <a:r>
              <a:rPr lang="ru-RU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соперничайте с подростком, ведя себя, так как он, используя молодежный жаргон. Подростки нарочно принимают стиль жизни, отличный от стиля жизни их родителей, и это тоже составляет часть процесса формирования их личности. Так начинается их отход от родителей.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Одобряйте подростка и поддерживайте его сильные стороны.</a:t>
            </a:r>
            <a:r>
              <a:rPr lang="ru-RU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Ограничьте комментарии, относящиеся к дурным сторонам характера подростка. Напоминание о недостатках может сильно затормозить общение подростка с родителем. Многоэтапной задачей родителя является создание таких отношений и предоставление подростку такого жизненного опыта, которые будут укреплять характер и создавать личность.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40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4782F-FE03-44EF-B7C9-A40015AC28D0}"/>
              </a:ext>
            </a:extLst>
          </p:cNvPr>
          <p:cNvSpPr txBox="1">
            <a:spLocks/>
          </p:cNvSpPr>
          <p:nvPr/>
        </p:nvSpPr>
        <p:spPr>
          <a:xfrm>
            <a:off x="336884" y="545431"/>
            <a:ext cx="11518232" cy="48607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804EB8-ECBD-48DF-B437-C856CB4E5101}"/>
              </a:ext>
            </a:extLst>
          </p:cNvPr>
          <p:cNvSpPr txBox="1"/>
          <p:nvPr/>
        </p:nvSpPr>
        <p:spPr>
          <a:xfrm>
            <a:off x="208547" y="236422"/>
            <a:ext cx="11646569" cy="5448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Подсказки для родителей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Избегайте акцентировать слабые стороны.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обнаружении другими слабых сторон характера подросток чувствует боль. А если причина этой боли – родители, то она дольше не проходит.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Помогите подростку самостоятельно мыслить.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усиливайте зависимость от вас. Говорите языком, который поможет развить независимость: «Это твой выбор», «Сам реши этот вопрос», «Ты можешь отвечать за это», «Это твоё решение». Родители должны подводить детей к самостоятельному принятию решений и учить сомневаться в правильности мнений ровесников.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Правда и сочувствие рождают любовь.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торопитесь вносить ясность в те факты, которые, по вашему мнению, были извращены. Родители, скорые на расправу, не научат уважать правду. Некоторые родители излишне торопятся точно сообщить, где, когда и почему они были правы. Часто подростки встречают такие заявления упрямством и злобой. Таким образом, иногда и правда превращается в смертельное для семейных отношений оружие, если единственная цель – это докопаться до истины.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Уважайте потребность в уединении, в личной жизни.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Этот принцип требует некоторой дистанции, что может показаться для некоторых родителей невозможным.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Избегайте громких фраз и проповедей.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Попробуйте разговаривать, а не читать лекции. Избегайте заявлений типа «Когда я был в твоем возрасте…», «Это меня ранит больше, чем тебя…».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8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09442-2C64-82A3-939E-2445E3DA7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726" y="2603729"/>
            <a:ext cx="10387262" cy="242307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900" b="1" spc="20" dirty="0">
                <a:solidFill>
                  <a:srgbClr val="565F6C"/>
                </a:solidFill>
                <a:latin typeface="Times New Roman"/>
                <a:cs typeface="Times New Roman"/>
              </a:rPr>
              <a:t>  </a:t>
            </a:r>
            <a:r>
              <a:rPr lang="ru-RU" sz="39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Трудности переходного возраста. Школьные конфликты</a:t>
            </a:r>
            <a:br>
              <a:rPr lang="ru-RU" sz="3900" dirty="0">
                <a:latin typeface="Times New Roman"/>
                <a:cs typeface="Times New Roman"/>
              </a:rPr>
            </a:br>
            <a:endParaRPr lang="ru-RU" sz="39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AF1117-0B3D-4950-9F2F-C42EEC094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9" y="105523"/>
            <a:ext cx="2709887" cy="16002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2BDA97-147F-4A65-8AED-AA851015D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9" y="4485178"/>
            <a:ext cx="2352675" cy="1600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EBD2E6-B60B-44F4-BB84-B1949566F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949" y="4628053"/>
            <a:ext cx="2371725" cy="14001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110F03-BBD7-436D-A777-B95801787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500" y="2529149"/>
            <a:ext cx="2124075" cy="14763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C17743-AE61-4872-B7C4-4095B161F7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8260" y="4628053"/>
            <a:ext cx="2238375" cy="14573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83193F0-14C7-4680-B271-A7C7233846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0145" y="5494828"/>
            <a:ext cx="2047875" cy="13716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BFB3F95-2C49-4581-BF23-2BA4B610F4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7169" y="5414962"/>
            <a:ext cx="2548313" cy="145146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0E1543-B683-4AF1-8136-90DE472717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1642" y="141973"/>
            <a:ext cx="2507264" cy="162355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F4E8C44-0A69-4356-A441-79E062BBCF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6819" y="1010399"/>
            <a:ext cx="2193557" cy="159333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2F2C4B4-936A-4178-9256-AE0B383063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98488" y="2520880"/>
            <a:ext cx="2347629" cy="147384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809DAAF-EFB3-4DD8-91A8-BF3AD045E7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74239" y="1169674"/>
            <a:ext cx="2528547" cy="159333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9C235F3-85F4-4D33-A305-9D069AB192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76987" y="5534902"/>
            <a:ext cx="2085975" cy="139065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3D3C6CF-9B30-4AF7-A707-BE62C5D99F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80107" y="-156602"/>
            <a:ext cx="3142500" cy="18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06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33B80DD-3537-4F86-BA7A-D7299A3D1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Работа с кейсами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7E5A88-835D-412B-9B91-535AD4DD4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140" y="1977318"/>
            <a:ext cx="8427720" cy="38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78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C515B-FE8B-4249-8EE3-F415D090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lnSpc>
                <a:spcPts val="147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 и завершение работы</a:t>
            </a:r>
            <a:b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7D0E1B-BF25-451C-AEC5-F74338FBD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009499" cy="4023360"/>
          </a:xfrm>
        </p:spPr>
        <p:txBody>
          <a:bodyPr/>
          <a:lstStyle/>
          <a:p>
            <a:pPr lvl="0">
              <a:lnSpc>
                <a:spcPts val="147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понял…»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47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«Меня удивило…..»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47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почувствовал……»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47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не знал…..»</a:t>
            </a:r>
          </a:p>
          <a:p>
            <a:pPr lvl="0">
              <a:lnSpc>
                <a:spcPts val="147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узнал……»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D50DCB-F3B5-41BB-B3CE-9163AAADD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855" y="1541552"/>
            <a:ext cx="4159668" cy="22029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5D66E9-B0D7-44D6-9E4C-02D2DBF17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641" y="5219700"/>
            <a:ext cx="2463099" cy="16383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BEA42C-52FC-497C-A92A-7E18768CE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604" y="1892006"/>
            <a:ext cx="1272264" cy="9354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41E793-24E8-475F-8484-5E2011CBD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645" y="4400550"/>
            <a:ext cx="2371725" cy="16383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3746E2-ADC5-4742-B9F6-01EFE72E34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0191" y="3237453"/>
            <a:ext cx="1485901" cy="10140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D7C62F3-E323-454E-852D-2610D628C5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5611" y="3237452"/>
            <a:ext cx="1585067" cy="93020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A6B1576-F686-4C41-919A-4E8B38AF24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9517" y="5819077"/>
            <a:ext cx="1694244" cy="103892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B20EBED-6916-4E3A-8184-DACBD69D48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6249" y="975360"/>
            <a:ext cx="1209675" cy="762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16EA12B-2F8D-4040-92D0-FC6B097036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957" y="5200701"/>
            <a:ext cx="1382645" cy="9535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52B4DB-F85B-4F65-A737-1630039F7F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6253" y="5127119"/>
            <a:ext cx="1547638" cy="103892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863FF49-9498-4E09-83F6-E9EBA4AA75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44178" y="5874264"/>
            <a:ext cx="1483354" cy="10140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DF09090-DAD3-4E10-B4C3-3B49CFDEC1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10954" y="4706797"/>
            <a:ext cx="1703296" cy="83153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FAEF311-929F-4823-9143-ACC72A28B2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55707" y="4577613"/>
            <a:ext cx="1478902" cy="84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34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4782F-FE03-44EF-B7C9-A40015AC28D0}"/>
              </a:ext>
            </a:extLst>
          </p:cNvPr>
          <p:cNvSpPr txBox="1">
            <a:spLocks/>
          </p:cNvSpPr>
          <p:nvPr/>
        </p:nvSpPr>
        <p:spPr>
          <a:xfrm>
            <a:off x="336884" y="545431"/>
            <a:ext cx="11518232" cy="48607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804EB8-ECBD-48DF-B437-C856CB4E5101}"/>
              </a:ext>
            </a:extLst>
          </p:cNvPr>
          <p:cNvSpPr txBox="1"/>
          <p:nvPr/>
        </p:nvSpPr>
        <p:spPr>
          <a:xfrm>
            <a:off x="123825" y="236422"/>
            <a:ext cx="11877675" cy="5722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советов родителям подростков</a:t>
            </a:r>
            <a:endParaRPr lang="ru-RU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7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подростковом возрасте дети начинают оценивать жизнь своих родителей. </a:t>
            </a:r>
          </a:p>
          <a:p>
            <a:pPr marL="228600" indent="-228600" algn="just">
              <a:lnSpc>
                <a:spcPct val="107000"/>
              </a:lnSpc>
              <a:spcAft>
                <a:spcPts val="800"/>
              </a:spcAft>
              <a:buAutoNum type="arabicPeriod" startAt="2"/>
            </a:pPr>
            <a:r>
              <a:rPr lang="ru-RU" sz="17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Главное в ваших взаимоотношениях с ребенком – взаимопонимание. </a:t>
            </a:r>
            <a:endParaRPr lang="ru-RU" sz="175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07000"/>
              </a:lnSpc>
              <a:spcAft>
                <a:spcPts val="800"/>
              </a:spcAft>
              <a:buAutoNum type="arabicPeriod" startAt="2"/>
            </a:pPr>
            <a:r>
              <a:rPr lang="ru-RU" sz="17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Удивляйте – запомнится</a:t>
            </a:r>
          </a:p>
          <a:p>
            <a:pPr marL="228600" indent="-228600" algn="just">
              <a:lnSpc>
                <a:spcPct val="107000"/>
              </a:lnSpc>
              <a:spcAft>
                <a:spcPts val="800"/>
              </a:spcAft>
              <a:buAutoNum type="arabicPeriod" startAt="2"/>
            </a:pPr>
            <a:r>
              <a:rPr lang="ru-RU" sz="17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Научитесь сами и научите его основам знаний о своем организме, о способах сохранения и укрепления здоровья.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7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 Обязательно подумайте, чем будет заниматься ваш ребенок в часы, свободные от учебы и приготовления уроков.</a:t>
            </a:r>
            <a:endParaRPr lang="ru-RU" sz="175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7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 Берегите здоровье ребенка и свое, научитесь вместе с ним заниматься спортом, выезжать на отдых, ходить в походы. </a:t>
            </a:r>
            <a:endParaRPr lang="ru-RU" sz="175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7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 Желание взрослых избежать разговоров с детьми на некоторые темы приучает их к мысли, что эти темы запретны.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7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 Не оберегайте подростков излишне от семейных проблем, как психологических </a:t>
            </a:r>
            <a:r>
              <a:rPr lang="ru-RU" sz="1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(даже если произошло несчастье, чья-то болезнь или уход из жизни, – это закаляет душу и делает ее более чуткой), </a:t>
            </a:r>
            <a:r>
              <a:rPr lang="ru-RU" sz="17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и материальных</a:t>
            </a:r>
            <a:r>
              <a:rPr lang="ru-RU" sz="1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(это учит находить выход).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7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 Если вы уже успели наделать ошибок в воспитании, вам будет труднее, чем в начале пути.</a:t>
            </a:r>
            <a:r>
              <a:rPr lang="ru-RU" sz="1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7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 Если вы поняли, что были не правы,</a:t>
            </a:r>
            <a:r>
              <a:rPr lang="ru-RU" sz="1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пренебрегали мнением сына или дочери в каких-либо важных для них вопросах, </a:t>
            </a:r>
            <a:r>
              <a:rPr lang="ru-RU" sz="17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бойтесь признаться в этом сначала себе, а потом и ребенку.</a:t>
            </a:r>
            <a:r>
              <a:rPr lang="ru-RU" sz="1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7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57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D2EA0-0331-4F99-B4D8-B8704E8D49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9857" y="466271"/>
            <a:ext cx="11461750" cy="57023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« Любите вашего ребенка таким, какой он есть, и забудьте о качествах, которых у него нет… Результат воспитания зависит не от степени строгости или мягкости, а от ваших чувств к ребенку и от тех жизненных принципов, которые вы ему прививаете»</a:t>
            </a:r>
            <a:br>
              <a:rPr lang="ru-RU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</a:br>
            <a:r>
              <a:rPr lang="ru-RU" sz="2000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(Бенджамин Спок)</a:t>
            </a:r>
            <a:br>
              <a:rPr lang="ru-RU" sz="2000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</a:br>
            <a:br>
              <a:rPr lang="ru-RU" b="0" i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</a:br>
            <a:b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A08649A-E9FE-4FE8-85ED-F1FCACC25F0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5597525"/>
            <a:ext cx="121920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5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39264-E488-CED5-7B4A-556BBFD2D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33" y="1780673"/>
            <a:ext cx="6672995" cy="201070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переходного возраста была, есть, и будет являться достаточно актуальной, ведь именно на этот период приходится формирование личности ребенка, попытки самовыражения и самоутверждение, и неправильное отношение к ребенку может привести к конфликтам и девиантному поведению.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74A2D2-3456-4B76-9D07-70C6AF93C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498" y="743201"/>
            <a:ext cx="4718501" cy="5423683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F90B206-F8FC-4F65-BD87-D0D4D91FA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02" y="320038"/>
            <a:ext cx="6672996" cy="1717309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87DEB40-D2BE-4747-AE08-C5FDAE700F55}"/>
              </a:ext>
            </a:extLst>
          </p:cNvPr>
          <p:cNvSpPr txBox="1">
            <a:spLocks/>
          </p:cNvSpPr>
          <p:nvPr/>
        </p:nvSpPr>
        <p:spPr>
          <a:xfrm>
            <a:off x="545533" y="3791379"/>
            <a:ext cx="6672995" cy="19464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47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ознакомиться с особенностями </a:t>
            </a:r>
          </a:p>
          <a:p>
            <a:pPr algn="ctr">
              <a:lnSpc>
                <a:spcPts val="147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переходного возраста, возможными трудностями, </a:t>
            </a:r>
          </a:p>
          <a:p>
            <a:pPr algn="ctr">
              <a:lnSpc>
                <a:spcPts val="147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путями решения конфликтов и способами формирования </a:t>
            </a:r>
          </a:p>
          <a:p>
            <a:pPr algn="ctr">
              <a:lnSpc>
                <a:spcPts val="147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здоровых отношений.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14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33B80DD-3537-4F86-BA7A-D7299A3D1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Работа с кейсами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7E5A88-835D-412B-9B91-535AD4DD4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140" y="1977318"/>
            <a:ext cx="8427720" cy="38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39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4782F-FE03-44EF-B7C9-A40015AC28D0}"/>
              </a:ext>
            </a:extLst>
          </p:cNvPr>
          <p:cNvSpPr txBox="1">
            <a:spLocks/>
          </p:cNvSpPr>
          <p:nvPr/>
        </p:nvSpPr>
        <p:spPr>
          <a:xfrm>
            <a:off x="336882" y="246647"/>
            <a:ext cx="11518232" cy="28835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Подростковый возраст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понимают, как особый период онтогенетического развития человека, своеобразие которого заключается в его промежуточном положении между детством и зрелостью. Он охватывает период жизни достаточно длительный.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начало приходится на 11-12 лет, а заканчивается по-разному: от 15 до 17-18 лет.</a:t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Границы подросткового возраста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не устанавливаются четко, у каждого подростка они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Наравне с понятием «подростковый возраст» используется понятие «переходный возраст». </a:t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8F836F-4A75-4FC8-B692-06A0D588C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145" y="3429000"/>
            <a:ext cx="3932972" cy="2659981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249E3DD-08DC-46DF-AD5D-A82593080C6F}"/>
              </a:ext>
            </a:extLst>
          </p:cNvPr>
          <p:cNvSpPr txBox="1">
            <a:spLocks/>
          </p:cNvSpPr>
          <p:nvPr/>
        </p:nvSpPr>
        <p:spPr>
          <a:xfrm>
            <a:off x="336884" y="2564733"/>
            <a:ext cx="7585261" cy="26599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Переходный возраст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это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Психология"/>
              </a:rPr>
              <a:t>психологически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сложный для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Подростковый возраст"/>
              </a:rPr>
              <a:t>подростков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переход из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Детство"/>
              </a:rPr>
              <a:t>детства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во взрослую жизнь. Этот возраст ассоциируется с наступлением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Половая зрелость"/>
              </a:rPr>
              <a:t>половой зрелости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юридической ответственности за свои поступки, получением прав, которыми обладает в обществе взрослый человек (к примеру, права на вождение автотранспорта, право голоса на выборах, разрешение на заключение брака и т. д.).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9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CF6BE-2E65-4353-88CE-7D75F152D233}"/>
              </a:ext>
            </a:extLst>
          </p:cNvPr>
          <p:cNvSpPr txBox="1">
            <a:spLocks/>
          </p:cNvSpPr>
          <p:nvPr/>
        </p:nvSpPr>
        <p:spPr>
          <a:xfrm>
            <a:off x="593558" y="1219200"/>
            <a:ext cx="5502442" cy="41869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П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ереходный возраст является едва ли не самым драматичным периодом в биографии каждого человека. Этот период является очень ответственным, потому что он зачастую определяет дальнейшую жизнь человека. Утверждение независимости, формирование личности, выработка планов на будущее – все это формируется именно в этом возрасте.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D242FC-11EF-4D9C-AB0F-5EE8A6DDF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462" y="1681162"/>
            <a:ext cx="5374538" cy="27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4782F-FE03-44EF-B7C9-A40015AC28D0}"/>
              </a:ext>
            </a:extLst>
          </p:cNvPr>
          <p:cNvSpPr txBox="1">
            <a:spLocks/>
          </p:cNvSpPr>
          <p:nvPr/>
        </p:nvSpPr>
        <p:spPr>
          <a:xfrm>
            <a:off x="336884" y="545431"/>
            <a:ext cx="11518232" cy="48607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608FD-F712-4015-8027-8D1A16868C3E}"/>
              </a:ext>
            </a:extLst>
          </p:cNvPr>
          <p:cNvSpPr txBox="1"/>
          <p:nvPr/>
        </p:nvSpPr>
        <p:spPr>
          <a:xfrm>
            <a:off x="336884" y="917960"/>
            <a:ext cx="11518232" cy="502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Подростку присущи: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Тяга к романтике и самоутверждению, выяснение своих возможностей и способностей иногда на грани риска;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Частая смена настроения, беспричинная обида, грусть, слёзы;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Повышена эмоциональная реакция даже на незначительные события;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Стремление к установлению дружеских связей с ребятами своего или старшего возраста, вхождение в криминальные группировки;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Отстаивание, иногда бессмысленное, своей позиции, в том числе и неверной;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Проявление критического отношения к взрослым, мнением которых пренебрегают в пользу сверстников;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Демонстративно пренебрежительное или снисходительное отношение к младшим, а также представителям противоположного пола, что является признаком пробуждения интереса.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161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CF6BE-2E65-4353-88CE-7D75F152D233}"/>
              </a:ext>
            </a:extLst>
          </p:cNvPr>
          <p:cNvSpPr txBox="1">
            <a:spLocks/>
          </p:cNvSpPr>
          <p:nvPr/>
        </p:nvSpPr>
        <p:spPr>
          <a:xfrm>
            <a:off x="208547" y="192505"/>
            <a:ext cx="11726779" cy="60478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  </a:t>
            </a:r>
            <a:endParaRPr kumimoji="0" lang="ru-RU" sz="2400" b="0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0B403-A36A-4594-91A2-C252B70C7D9C}"/>
              </a:ext>
            </a:extLst>
          </p:cNvPr>
          <p:cNvSpPr txBox="1"/>
          <p:nvPr/>
        </p:nvSpPr>
        <p:spPr>
          <a:xfrm>
            <a:off x="208547" y="617621"/>
            <a:ext cx="6416842" cy="5344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Родителям подростков следует знать, что…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1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подростков характерны следующие </a:t>
            </a:r>
            <a:r>
              <a:rPr lang="ru-RU" sz="17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характерологические реакции</a:t>
            </a:r>
            <a:r>
              <a:rPr lang="ru-RU" sz="1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ru-RU" sz="17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5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Реакция эмансипации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RU" sz="175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5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Реакция оппозиции</a:t>
            </a:r>
            <a:r>
              <a:rPr lang="ru-RU" sz="17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RU" sz="17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5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Реакция компенсации</a:t>
            </a:r>
            <a:r>
              <a:rPr lang="ru-RU" sz="17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RU" sz="175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5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Реакция </a:t>
            </a:r>
            <a:r>
              <a:rPr lang="ru-RU" sz="175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гиперкомпенсации</a:t>
            </a:r>
            <a:r>
              <a:rPr lang="ru-RU" sz="17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RU" sz="175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5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Реакция группирования со сверстниками</a:t>
            </a:r>
            <a:r>
              <a:rPr lang="ru-RU" sz="17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75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511FBC-7265-49AA-878A-7BBC61BF2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356" y="120093"/>
            <a:ext cx="3040018" cy="16000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F3F275-4BE4-4E94-BB6D-328DB4E17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322" y="1452524"/>
            <a:ext cx="2714624" cy="16000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8D5E3F0-9BDB-423C-978B-063506814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389" y="2582126"/>
            <a:ext cx="2714624" cy="20293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5B22818-8C7E-4E1F-9BDD-B607F4C19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9322" y="3767075"/>
            <a:ext cx="2231945" cy="24732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5F7D60-9215-4233-A264-E3871E54AF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5389" y="4954567"/>
            <a:ext cx="2714624" cy="182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4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8F8A363-C309-4681-8DC9-7953EBD9C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47700"/>
            <a:ext cx="10058400" cy="1657350"/>
          </a:xfrm>
        </p:spPr>
        <p:txBody>
          <a:bodyPr>
            <a:norm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Опасности переходного возраста</a:t>
            </a:r>
            <a:b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ACE39E-F633-4CD8-A20F-4F243C9F9FAB}"/>
              </a:ext>
            </a:extLst>
          </p:cNvPr>
          <p:cNvSpPr txBox="1"/>
          <p:nvPr/>
        </p:nvSpPr>
        <p:spPr>
          <a:xfrm>
            <a:off x="3269782" y="1810197"/>
            <a:ext cx="7885898" cy="4528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Насилие</a:t>
            </a: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ВИЧ/СПИД</a:t>
            </a: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Преждевременная беременность и деторождение</a:t>
            </a: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Алкоголь и наркотики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Недостаточное питание и ожирение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Употребление табака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51DEB4D-272A-48D6-8416-AC11C26CD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150" y="4295888"/>
            <a:ext cx="1822862" cy="135952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4A34474-B0E9-4A68-8D96-8C45EC145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836" y="4221003"/>
            <a:ext cx="2187387" cy="15092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BAD2E14-504E-4944-8930-DD8708E10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7" y="5355927"/>
            <a:ext cx="2190751" cy="148253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E28F521-8163-49B4-B968-EC9895211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419" y="4221003"/>
            <a:ext cx="2279270" cy="148253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C5DA6B1-FCD4-48E7-B2CA-43D151CE66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1898" y="5083608"/>
            <a:ext cx="2187387" cy="175485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BE77DF9-6A56-4485-B89B-B54E466973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8125" y="5103147"/>
            <a:ext cx="2170124" cy="175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768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2273</TotalTime>
  <Words>1879</Words>
  <Application>Microsoft Office PowerPoint</Application>
  <PresentationFormat>Широкоэкранный</PresentationFormat>
  <Paragraphs>133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Calibri</vt:lpstr>
      <vt:lpstr>Calibri Light</vt:lpstr>
      <vt:lpstr>Cambria</vt:lpstr>
      <vt:lpstr>Helvetica-Neue</vt:lpstr>
      <vt:lpstr>Helvetica-Neue Medium</vt:lpstr>
      <vt:lpstr>PT Sans</vt:lpstr>
      <vt:lpstr>Symbol</vt:lpstr>
      <vt:lpstr>Times New Roman</vt:lpstr>
      <vt:lpstr>Wingdings</vt:lpstr>
      <vt:lpstr>Ретро</vt:lpstr>
      <vt:lpstr>Office Theme</vt:lpstr>
      <vt:lpstr>Презентация PowerPoint</vt:lpstr>
      <vt:lpstr>  Трудности переходного возраста. Школьные конфликты </vt:lpstr>
      <vt:lpstr>Актуальность: тема переходного возраста была, есть, и будет являться достаточно актуальной, ведь именно на этот период приходится формирование личности ребенка, попытки самовыражения и самоутверждение, и неправильное отношение к ребенку может привести к конфликтам и девиантному поведению. </vt:lpstr>
      <vt:lpstr>Работа с кейсами</vt:lpstr>
      <vt:lpstr>Презентация PowerPoint</vt:lpstr>
      <vt:lpstr>Презентация PowerPoint</vt:lpstr>
      <vt:lpstr>Презентация PowerPoint</vt:lpstr>
      <vt:lpstr>Презентация PowerPoint</vt:lpstr>
      <vt:lpstr>Опасности переходного возраста </vt:lpstr>
      <vt:lpstr>Презентация PowerPoint</vt:lpstr>
      <vt:lpstr>Какие основные конфликты возникают в подростковом возрасте? </vt:lpstr>
      <vt:lpstr>Конфликт неустойчивого родительского восприятия </vt:lpstr>
      <vt:lpstr>Презентация PowerPoint</vt:lpstr>
      <vt:lpstr>Презентация PowerPoint</vt:lpstr>
      <vt:lpstr>УРОВЕНЬ КОНФЛИКТНОСТИ ЛИЧНОСТИ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кейсами</vt:lpstr>
      <vt:lpstr>Рефлексия и завершение работы </vt:lpstr>
      <vt:lpstr>Презентация PowerPoint</vt:lpstr>
      <vt:lpstr>« Любите вашего ребенка таким, какой он есть, и забудьте о качествах, которых у него нет… Результат воспитания зависит не от степени строгости или мягкости, а от ваших чувств к ребенку и от тех жизненных принципов, которые вы ему прививаете» (Бенджамин Спок)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современного занятия по математике с использованием активных методов и средств обучения, направленных на формирование функциональной грамотности учащихся</dc:title>
  <dc:creator>Катерина Попп</dc:creator>
  <cp:lastModifiedBy>Оля</cp:lastModifiedBy>
  <cp:revision>58</cp:revision>
  <dcterms:created xsi:type="dcterms:W3CDTF">2024-11-18T09:22:37Z</dcterms:created>
  <dcterms:modified xsi:type="dcterms:W3CDTF">2025-02-19T19:14:58Z</dcterms:modified>
</cp:coreProperties>
</file>