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6" r:id="rId4"/>
    <p:sldId id="259" r:id="rId5"/>
    <p:sldId id="260" r:id="rId6"/>
    <p:sldId id="261" r:id="rId7"/>
    <p:sldId id="262" r:id="rId8"/>
    <p:sldId id="263" r:id="rId9"/>
    <p:sldId id="264" r:id="rId10"/>
    <p:sldId id="265" r:id="rId11"/>
    <p:sldId id="266" r:id="rId12"/>
    <p:sldId id="268" r:id="rId13"/>
    <p:sldId id="269" r:id="rId14"/>
    <p:sldId id="267"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0" autoAdjust="0"/>
  </p:normalViewPr>
  <p:slideViewPr>
    <p:cSldViewPr>
      <p:cViewPr varScale="1">
        <p:scale>
          <a:sx n="150" d="100"/>
          <a:sy n="150" d="100"/>
        </p:scale>
        <p:origin x="2094" y="1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6B047F-5540-47B9-828B-5B13E987DFFF}" type="doc">
      <dgm:prSet loTypeId="urn:microsoft.com/office/officeart/2005/8/layout/hList3" loCatId="list" qsTypeId="urn:microsoft.com/office/officeart/2005/8/quickstyle/simple1" qsCatId="simple" csTypeId="urn:microsoft.com/office/officeart/2005/8/colors/accent3_3" csCatId="accent3" phldr="1"/>
      <dgm:spPr/>
      <dgm:t>
        <a:bodyPr/>
        <a:lstStyle/>
        <a:p>
          <a:endParaRPr lang="ru-RU"/>
        </a:p>
      </dgm:t>
    </dgm:pt>
    <dgm:pt modelId="{C48D49A7-22CA-44F0-BF01-AE9C3CFE57F2}">
      <dgm:prSet phldrT="[Текст]"/>
      <dgm:spPr/>
      <dgm:t>
        <a:bodyPr/>
        <a:lstStyle/>
        <a:p>
          <a:r>
            <a:rPr lang="ru-RU" dirty="0"/>
            <a:t>Главные цели подростка</a:t>
          </a:r>
        </a:p>
      </dgm:t>
    </dgm:pt>
    <dgm:pt modelId="{EECCD25B-9224-4288-811A-673C7E02C9CC}" type="parTrans" cxnId="{D3F1CC66-A1A6-4703-8414-15872B1F56DD}">
      <dgm:prSet/>
      <dgm:spPr/>
      <dgm:t>
        <a:bodyPr/>
        <a:lstStyle/>
        <a:p>
          <a:endParaRPr lang="ru-RU"/>
        </a:p>
      </dgm:t>
    </dgm:pt>
    <dgm:pt modelId="{7D3F1500-1388-4C17-A10E-2177E0BC2305}" type="sibTrans" cxnId="{D3F1CC66-A1A6-4703-8414-15872B1F56DD}">
      <dgm:prSet/>
      <dgm:spPr/>
      <dgm:t>
        <a:bodyPr/>
        <a:lstStyle/>
        <a:p>
          <a:endParaRPr lang="ru-RU"/>
        </a:p>
      </dgm:t>
    </dgm:pt>
    <dgm:pt modelId="{780A93F6-1F38-48F0-B300-A2C43F715CA4}">
      <dgm:prSet phldrT="[Текст]"/>
      <dgm:spPr/>
      <dgm:t>
        <a:bodyPr/>
        <a:lstStyle/>
        <a:p>
          <a:r>
            <a:rPr lang="ru-RU" dirty="0"/>
            <a:t>быть принятым в привлекательную для него группу, </a:t>
          </a:r>
        </a:p>
      </dgm:t>
    </dgm:pt>
    <dgm:pt modelId="{72F4C37B-7BC9-4532-9932-6D55E7076601}" type="parTrans" cxnId="{A3246106-87C9-4830-A3DF-55C908F14A8A}">
      <dgm:prSet/>
      <dgm:spPr/>
      <dgm:t>
        <a:bodyPr/>
        <a:lstStyle/>
        <a:p>
          <a:endParaRPr lang="ru-RU"/>
        </a:p>
      </dgm:t>
    </dgm:pt>
    <dgm:pt modelId="{A68BC992-471C-4B27-BA11-529EBE1446A2}" type="sibTrans" cxnId="{A3246106-87C9-4830-A3DF-55C908F14A8A}">
      <dgm:prSet/>
      <dgm:spPr/>
      <dgm:t>
        <a:bodyPr/>
        <a:lstStyle/>
        <a:p>
          <a:endParaRPr lang="ru-RU"/>
        </a:p>
      </dgm:t>
    </dgm:pt>
    <dgm:pt modelId="{8963818E-6C07-4970-94ED-9BB2A6E1D757}">
      <dgm:prSet phldrT="[Текст]"/>
      <dgm:spPr/>
      <dgm:t>
        <a:bodyPr/>
        <a:lstStyle/>
        <a:p>
          <a:r>
            <a:rPr lang="ru-RU" dirty="0"/>
            <a:t>быть признанным в своей компании</a:t>
          </a:r>
        </a:p>
      </dgm:t>
    </dgm:pt>
    <dgm:pt modelId="{CB3DC898-3933-466C-A969-05CBD2ECFFB1}" type="parTrans" cxnId="{6EC8A672-32D7-415E-BDA1-68EE3E2B307B}">
      <dgm:prSet/>
      <dgm:spPr/>
      <dgm:t>
        <a:bodyPr/>
        <a:lstStyle/>
        <a:p>
          <a:endParaRPr lang="ru-RU"/>
        </a:p>
      </dgm:t>
    </dgm:pt>
    <dgm:pt modelId="{7181F601-D42B-42B9-9F0E-464C8A3BF794}" type="sibTrans" cxnId="{6EC8A672-32D7-415E-BDA1-68EE3E2B307B}">
      <dgm:prSet/>
      <dgm:spPr/>
      <dgm:t>
        <a:bodyPr/>
        <a:lstStyle/>
        <a:p>
          <a:endParaRPr lang="ru-RU"/>
        </a:p>
      </dgm:t>
    </dgm:pt>
    <dgm:pt modelId="{63C95514-54A3-460B-B7EB-AD57C8650A50}">
      <dgm:prSet phldrT="[Текст]"/>
      <dgm:spPr/>
      <dgm:t>
        <a:bodyPr/>
        <a:lstStyle/>
        <a:p>
          <a:r>
            <a:rPr lang="ru-RU"/>
            <a:t>нравиться своим ровесникам, </a:t>
          </a:r>
          <a:endParaRPr lang="ru-RU" dirty="0"/>
        </a:p>
      </dgm:t>
    </dgm:pt>
    <dgm:pt modelId="{CF37DCC4-7CE4-45EF-8C76-EA3762068E32}" type="parTrans" cxnId="{21E921F6-22C1-4794-9DD7-0A8029F36EDD}">
      <dgm:prSet/>
      <dgm:spPr/>
      <dgm:t>
        <a:bodyPr/>
        <a:lstStyle/>
        <a:p>
          <a:endParaRPr lang="ru-RU"/>
        </a:p>
      </dgm:t>
    </dgm:pt>
    <dgm:pt modelId="{BFCB0C87-C408-42B2-B16D-9DFD91178C5F}" type="sibTrans" cxnId="{21E921F6-22C1-4794-9DD7-0A8029F36EDD}">
      <dgm:prSet/>
      <dgm:spPr/>
      <dgm:t>
        <a:bodyPr/>
        <a:lstStyle/>
        <a:p>
          <a:endParaRPr lang="ru-RU"/>
        </a:p>
      </dgm:t>
    </dgm:pt>
    <dgm:pt modelId="{0D67B049-B3C5-4E31-8289-A1548A6F4883}" type="pres">
      <dgm:prSet presAssocID="{EE6B047F-5540-47B9-828B-5B13E987DFFF}" presName="composite" presStyleCnt="0">
        <dgm:presLayoutVars>
          <dgm:chMax val="1"/>
          <dgm:dir/>
          <dgm:resizeHandles val="exact"/>
        </dgm:presLayoutVars>
      </dgm:prSet>
      <dgm:spPr/>
    </dgm:pt>
    <dgm:pt modelId="{72B7318A-4303-47BE-89C4-51018DA741DA}" type="pres">
      <dgm:prSet presAssocID="{C48D49A7-22CA-44F0-BF01-AE9C3CFE57F2}" presName="roof" presStyleLbl="dkBgShp" presStyleIdx="0" presStyleCnt="2"/>
      <dgm:spPr/>
    </dgm:pt>
    <dgm:pt modelId="{FC475F56-04D7-4112-86C6-81EB8F921D00}" type="pres">
      <dgm:prSet presAssocID="{C48D49A7-22CA-44F0-BF01-AE9C3CFE57F2}" presName="pillars" presStyleCnt="0"/>
      <dgm:spPr/>
    </dgm:pt>
    <dgm:pt modelId="{0277FD89-CBF1-46B4-B53B-8B903A69124B}" type="pres">
      <dgm:prSet presAssocID="{C48D49A7-22CA-44F0-BF01-AE9C3CFE57F2}" presName="pillar1" presStyleLbl="node1" presStyleIdx="0" presStyleCnt="3">
        <dgm:presLayoutVars>
          <dgm:bulletEnabled val="1"/>
        </dgm:presLayoutVars>
      </dgm:prSet>
      <dgm:spPr/>
    </dgm:pt>
    <dgm:pt modelId="{B33CC715-2AD6-4259-8487-EAC2D5298C1A}" type="pres">
      <dgm:prSet presAssocID="{63C95514-54A3-460B-B7EB-AD57C8650A50}" presName="pillarX" presStyleLbl="node1" presStyleIdx="1" presStyleCnt="3">
        <dgm:presLayoutVars>
          <dgm:bulletEnabled val="1"/>
        </dgm:presLayoutVars>
      </dgm:prSet>
      <dgm:spPr/>
    </dgm:pt>
    <dgm:pt modelId="{D94D0754-A41A-480F-A608-DCF38794C53B}" type="pres">
      <dgm:prSet presAssocID="{8963818E-6C07-4970-94ED-9BB2A6E1D757}" presName="pillarX" presStyleLbl="node1" presStyleIdx="2" presStyleCnt="3">
        <dgm:presLayoutVars>
          <dgm:bulletEnabled val="1"/>
        </dgm:presLayoutVars>
      </dgm:prSet>
      <dgm:spPr/>
    </dgm:pt>
    <dgm:pt modelId="{32DF904E-96A0-49AD-A91E-FD700E0953A8}" type="pres">
      <dgm:prSet presAssocID="{C48D49A7-22CA-44F0-BF01-AE9C3CFE57F2}" presName="base" presStyleLbl="dkBgShp" presStyleIdx="1" presStyleCnt="2"/>
      <dgm:spPr/>
    </dgm:pt>
  </dgm:ptLst>
  <dgm:cxnLst>
    <dgm:cxn modelId="{A3246106-87C9-4830-A3DF-55C908F14A8A}" srcId="{C48D49A7-22CA-44F0-BF01-AE9C3CFE57F2}" destId="{780A93F6-1F38-48F0-B300-A2C43F715CA4}" srcOrd="0" destOrd="0" parTransId="{72F4C37B-7BC9-4532-9932-6D55E7076601}" sibTransId="{A68BC992-471C-4B27-BA11-529EBE1446A2}"/>
    <dgm:cxn modelId="{D3F1CC66-A1A6-4703-8414-15872B1F56DD}" srcId="{EE6B047F-5540-47B9-828B-5B13E987DFFF}" destId="{C48D49A7-22CA-44F0-BF01-AE9C3CFE57F2}" srcOrd="0" destOrd="0" parTransId="{EECCD25B-9224-4288-811A-673C7E02C9CC}" sibTransId="{7D3F1500-1388-4C17-A10E-2177E0BC2305}"/>
    <dgm:cxn modelId="{E144926B-92D2-44B1-AA3C-D10B9852E9B4}" type="presOf" srcId="{EE6B047F-5540-47B9-828B-5B13E987DFFF}" destId="{0D67B049-B3C5-4E31-8289-A1548A6F4883}" srcOrd="0" destOrd="0" presId="urn:microsoft.com/office/officeart/2005/8/layout/hList3"/>
    <dgm:cxn modelId="{5C22E06C-D33C-4843-9FE3-55076E8E4834}" type="presOf" srcId="{63C95514-54A3-460B-B7EB-AD57C8650A50}" destId="{B33CC715-2AD6-4259-8487-EAC2D5298C1A}" srcOrd="0" destOrd="0" presId="urn:microsoft.com/office/officeart/2005/8/layout/hList3"/>
    <dgm:cxn modelId="{6EC8A672-32D7-415E-BDA1-68EE3E2B307B}" srcId="{C48D49A7-22CA-44F0-BF01-AE9C3CFE57F2}" destId="{8963818E-6C07-4970-94ED-9BB2A6E1D757}" srcOrd="2" destOrd="0" parTransId="{CB3DC898-3933-466C-A969-05CBD2ECFFB1}" sibTransId="{7181F601-D42B-42B9-9F0E-464C8A3BF794}"/>
    <dgm:cxn modelId="{CD092877-16F8-41E2-89FC-ED82E27C858B}" type="presOf" srcId="{8963818E-6C07-4970-94ED-9BB2A6E1D757}" destId="{D94D0754-A41A-480F-A608-DCF38794C53B}" srcOrd="0" destOrd="0" presId="urn:microsoft.com/office/officeart/2005/8/layout/hList3"/>
    <dgm:cxn modelId="{457C12B1-EDC3-4B23-BA31-8FB6F292E5B9}" type="presOf" srcId="{780A93F6-1F38-48F0-B300-A2C43F715CA4}" destId="{0277FD89-CBF1-46B4-B53B-8B903A69124B}" srcOrd="0" destOrd="0" presId="urn:microsoft.com/office/officeart/2005/8/layout/hList3"/>
    <dgm:cxn modelId="{906AC9EF-42DC-4464-A44A-E8005D38653A}" type="presOf" srcId="{C48D49A7-22CA-44F0-BF01-AE9C3CFE57F2}" destId="{72B7318A-4303-47BE-89C4-51018DA741DA}" srcOrd="0" destOrd="0" presId="urn:microsoft.com/office/officeart/2005/8/layout/hList3"/>
    <dgm:cxn modelId="{21E921F6-22C1-4794-9DD7-0A8029F36EDD}" srcId="{C48D49A7-22CA-44F0-BF01-AE9C3CFE57F2}" destId="{63C95514-54A3-460B-B7EB-AD57C8650A50}" srcOrd="1" destOrd="0" parTransId="{CF37DCC4-7CE4-45EF-8C76-EA3762068E32}" sibTransId="{BFCB0C87-C408-42B2-B16D-9DFD91178C5F}"/>
    <dgm:cxn modelId="{1369F987-8C06-4099-9901-B9B9CEA3A3D1}" type="presParOf" srcId="{0D67B049-B3C5-4E31-8289-A1548A6F4883}" destId="{72B7318A-4303-47BE-89C4-51018DA741DA}" srcOrd="0" destOrd="0" presId="urn:microsoft.com/office/officeart/2005/8/layout/hList3"/>
    <dgm:cxn modelId="{596FBCCC-A403-4DA9-874F-35BD7A7A181D}" type="presParOf" srcId="{0D67B049-B3C5-4E31-8289-A1548A6F4883}" destId="{FC475F56-04D7-4112-86C6-81EB8F921D00}" srcOrd="1" destOrd="0" presId="urn:microsoft.com/office/officeart/2005/8/layout/hList3"/>
    <dgm:cxn modelId="{64F93B9D-9000-4E5D-937A-970D9D313527}" type="presParOf" srcId="{FC475F56-04D7-4112-86C6-81EB8F921D00}" destId="{0277FD89-CBF1-46B4-B53B-8B903A69124B}" srcOrd="0" destOrd="0" presId="urn:microsoft.com/office/officeart/2005/8/layout/hList3"/>
    <dgm:cxn modelId="{602D9EC0-C981-44CB-B735-09C3F340977E}" type="presParOf" srcId="{FC475F56-04D7-4112-86C6-81EB8F921D00}" destId="{B33CC715-2AD6-4259-8487-EAC2D5298C1A}" srcOrd="1" destOrd="0" presId="urn:microsoft.com/office/officeart/2005/8/layout/hList3"/>
    <dgm:cxn modelId="{CBA92B52-F40E-4C45-9132-72562B52EC1F}" type="presParOf" srcId="{FC475F56-04D7-4112-86C6-81EB8F921D00}" destId="{D94D0754-A41A-480F-A608-DCF38794C53B}" srcOrd="2" destOrd="0" presId="urn:microsoft.com/office/officeart/2005/8/layout/hList3"/>
    <dgm:cxn modelId="{E79A8E0A-23FA-4BE7-958C-EF258E2959A5}" type="presParOf" srcId="{0D67B049-B3C5-4E31-8289-A1548A6F4883}" destId="{32DF904E-96A0-49AD-A91E-FD700E0953A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7318A-4303-47BE-89C4-51018DA741DA}">
      <dsp:nvSpPr>
        <dsp:cNvPr id="0" name=""/>
        <dsp:cNvSpPr/>
      </dsp:nvSpPr>
      <dsp:spPr>
        <a:xfrm>
          <a:off x="0" y="0"/>
          <a:ext cx="6096000" cy="1219200"/>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ru-RU" sz="3900" kern="1200" dirty="0"/>
            <a:t>Главные цели подростка</a:t>
          </a:r>
        </a:p>
      </dsp:txBody>
      <dsp:txXfrm>
        <a:off x="0" y="0"/>
        <a:ext cx="6096000" cy="1219200"/>
      </dsp:txXfrm>
    </dsp:sp>
    <dsp:sp modelId="{0277FD89-CBF1-46B4-B53B-8B903A69124B}">
      <dsp:nvSpPr>
        <dsp:cNvPr id="0" name=""/>
        <dsp:cNvSpPr/>
      </dsp:nvSpPr>
      <dsp:spPr>
        <a:xfrm>
          <a:off x="2976" y="1219200"/>
          <a:ext cx="2030015" cy="2560320"/>
        </a:xfrm>
        <a:prstGeom prst="rect">
          <a:avLst/>
        </a:prstGeom>
        <a:solidFill>
          <a:schemeClr val="accent3">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kern="1200" dirty="0"/>
            <a:t>быть принятым в привлекательную для него группу, </a:t>
          </a:r>
        </a:p>
      </dsp:txBody>
      <dsp:txXfrm>
        <a:off x="2976" y="1219200"/>
        <a:ext cx="2030015" cy="2560320"/>
      </dsp:txXfrm>
    </dsp:sp>
    <dsp:sp modelId="{B33CC715-2AD6-4259-8487-EAC2D5298C1A}">
      <dsp:nvSpPr>
        <dsp:cNvPr id="0" name=""/>
        <dsp:cNvSpPr/>
      </dsp:nvSpPr>
      <dsp:spPr>
        <a:xfrm>
          <a:off x="2032992" y="1219200"/>
          <a:ext cx="2030015" cy="2560320"/>
        </a:xfrm>
        <a:prstGeom prst="rect">
          <a:avLst/>
        </a:prstGeom>
        <a:solidFill>
          <a:schemeClr val="accent3">
            <a:shade val="80000"/>
            <a:hueOff val="-42048"/>
            <a:satOff val="-2920"/>
            <a:lumOff val="1499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kern="1200"/>
            <a:t>нравиться своим ровесникам, </a:t>
          </a:r>
          <a:endParaRPr lang="ru-RU" sz="1800" kern="1200" dirty="0"/>
        </a:p>
      </dsp:txBody>
      <dsp:txXfrm>
        <a:off x="2032992" y="1219200"/>
        <a:ext cx="2030015" cy="2560320"/>
      </dsp:txXfrm>
    </dsp:sp>
    <dsp:sp modelId="{D94D0754-A41A-480F-A608-DCF38794C53B}">
      <dsp:nvSpPr>
        <dsp:cNvPr id="0" name=""/>
        <dsp:cNvSpPr/>
      </dsp:nvSpPr>
      <dsp:spPr>
        <a:xfrm>
          <a:off x="4063007" y="1219200"/>
          <a:ext cx="2030015" cy="2560320"/>
        </a:xfrm>
        <a:prstGeom prst="rect">
          <a:avLst/>
        </a:prstGeom>
        <a:solidFill>
          <a:schemeClr val="accent3">
            <a:shade val="80000"/>
            <a:hueOff val="-84096"/>
            <a:satOff val="-5841"/>
            <a:lumOff val="2999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kern="1200" dirty="0"/>
            <a:t>быть признанным в своей компании</a:t>
          </a:r>
        </a:p>
      </dsp:txBody>
      <dsp:txXfrm>
        <a:off x="4063007" y="1219200"/>
        <a:ext cx="2030015" cy="2560320"/>
      </dsp:txXfrm>
    </dsp:sp>
    <dsp:sp modelId="{32DF904E-96A0-49AD-A91E-FD700E0953A8}">
      <dsp:nvSpPr>
        <dsp:cNvPr id="0" name=""/>
        <dsp:cNvSpPr/>
      </dsp:nvSpPr>
      <dsp:spPr>
        <a:xfrm>
          <a:off x="0" y="3779520"/>
          <a:ext cx="6096000" cy="284480"/>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C5AD2B55-5272-46CA-A3F6-F180CCFB012B}" type="datetimeFigureOut">
              <a:rPr lang="ru-RU" smtClean="0"/>
              <a:t>22.01.2025</a:t>
            </a:fld>
            <a:endParaRPr lang="ru-RU"/>
          </a:p>
        </p:txBody>
      </p:sp>
      <p:sp>
        <p:nvSpPr>
          <p:cNvPr id="5" name="Footer Placeholder 4"/>
          <p:cNvSpPr>
            <a:spLocks noGrp="1"/>
          </p:cNvSpPr>
          <p:nvPr>
            <p:ph type="ftr" sz="quarter" idx="11"/>
          </p:nvPr>
        </p:nvSpPr>
        <p:spPr>
          <a:xfrm>
            <a:off x="1174044" y="5357592"/>
            <a:ext cx="5034845" cy="365125"/>
          </a:xfrm>
        </p:spPr>
        <p:txBody>
          <a:bodyPr/>
          <a:lstStyle/>
          <a:p>
            <a:endParaRPr lang="ru-RU"/>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A710EDD4-7BCC-47FA-B69F-FDBF02805CB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5AD2B55-5272-46CA-A3F6-F180CCFB012B}" type="datetimeFigureOut">
              <a:rPr lang="ru-RU" smtClean="0"/>
              <a:t>22.01.2025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10EDD4-7BCC-47FA-B69F-FDBF02805CB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5AD2B55-5272-46CA-A3F6-F180CCFB012B}" type="datetimeFigureOut">
              <a:rPr lang="ru-RU" smtClean="0"/>
              <a:t>22.01.2025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10EDD4-7BCC-47FA-B69F-FDBF02805CB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5AD2B55-5272-46CA-A3F6-F180CCFB012B}" type="datetimeFigureOut">
              <a:rPr lang="ru-RU" smtClean="0"/>
              <a:t>22.01.2025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10EDD4-7BCC-47FA-B69F-FDBF02805CB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5AD2B55-5272-46CA-A3F6-F180CCFB012B}" type="datetimeFigureOut">
              <a:rPr lang="ru-RU" smtClean="0"/>
              <a:t>22.01.2025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10EDD4-7BCC-47FA-B69F-FDBF02805CB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C5AD2B55-5272-46CA-A3F6-F180CCFB012B}" type="datetimeFigureOut">
              <a:rPr lang="ru-RU" smtClean="0"/>
              <a:t>22.01.2025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710EDD4-7BCC-47FA-B69F-FDBF02805CBE}" type="slidenum">
              <a:rPr lang="ru-RU" smtClean="0"/>
              <a:t>‹#›</a:t>
            </a:fld>
            <a:endParaRPr lang="ru-RU"/>
          </a:p>
        </p:txBody>
      </p:sp>
      <p:sp>
        <p:nvSpPr>
          <p:cNvPr id="9" name="Content Placeholder 8"/>
          <p:cNvSpPr>
            <a:spLocks noGrp="1"/>
          </p:cNvSpPr>
          <p:nvPr>
            <p:ph sz="quarter" idx="13"/>
          </p:nvPr>
        </p:nvSpPr>
        <p:spPr>
          <a:xfrm>
            <a:off x="1298448" y="2121407"/>
            <a:ext cx="3200400" cy="360273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C5AD2B55-5272-46CA-A3F6-F180CCFB012B}" type="datetimeFigureOut">
              <a:rPr lang="ru-RU" smtClean="0"/>
              <a:t>22.01.2025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710EDD4-7BCC-47FA-B69F-FDBF02805CBE}" type="slidenum">
              <a:rPr lang="ru-RU" smtClean="0"/>
              <a:t>‹#›</a:t>
            </a:fld>
            <a:endParaRPr lang="ru-RU"/>
          </a:p>
        </p:txBody>
      </p:sp>
      <p:sp>
        <p:nvSpPr>
          <p:cNvPr id="11" name="Content Placeholder 10"/>
          <p:cNvSpPr>
            <a:spLocks noGrp="1"/>
          </p:cNvSpPr>
          <p:nvPr>
            <p:ph sz="quarter" idx="13"/>
          </p:nvPr>
        </p:nvSpPr>
        <p:spPr>
          <a:xfrm>
            <a:off x="1298448" y="2944368"/>
            <a:ext cx="3227832" cy="27797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C5AD2B55-5272-46CA-A3F6-F180CCFB012B}" type="datetimeFigureOut">
              <a:rPr lang="ru-RU" smtClean="0"/>
              <a:t>22.01.2025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710EDD4-7BCC-47FA-B69F-FDBF02805CB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AD2B55-5272-46CA-A3F6-F180CCFB012B}" type="datetimeFigureOut">
              <a:rPr lang="ru-RU" smtClean="0"/>
              <a:t>22.01.2025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710EDD4-7BCC-47FA-B69F-FDBF02805CB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C5AD2B55-5272-46CA-A3F6-F180CCFB012B}" type="datetimeFigureOut">
              <a:rPr lang="ru-RU" smtClean="0"/>
              <a:t>22.01.2025</a:t>
            </a:fld>
            <a:endParaRPr lang="ru-RU"/>
          </a:p>
        </p:txBody>
      </p:sp>
      <p:sp>
        <p:nvSpPr>
          <p:cNvPr id="6" name="Footer Placeholder 5"/>
          <p:cNvSpPr>
            <a:spLocks noGrp="1"/>
          </p:cNvSpPr>
          <p:nvPr>
            <p:ph type="ftr" sz="quarter" idx="11"/>
          </p:nvPr>
        </p:nvSpPr>
        <p:spPr>
          <a:xfrm rot="-60000">
            <a:off x="914554" y="5829261"/>
            <a:ext cx="3522607" cy="365125"/>
          </a:xfrm>
        </p:spPr>
        <p:txBody>
          <a:bodyPr/>
          <a:lstStyle/>
          <a:p>
            <a:endParaRPr lang="ru-RU"/>
          </a:p>
        </p:txBody>
      </p:sp>
      <p:sp>
        <p:nvSpPr>
          <p:cNvPr id="7" name="Slide Number Placeholder 6"/>
          <p:cNvSpPr>
            <a:spLocks noGrp="1"/>
          </p:cNvSpPr>
          <p:nvPr>
            <p:ph type="sldNum" sz="quarter" idx="12"/>
          </p:nvPr>
        </p:nvSpPr>
        <p:spPr>
          <a:xfrm rot="60000">
            <a:off x="7557313" y="5896961"/>
            <a:ext cx="554023" cy="365125"/>
          </a:xfrm>
        </p:spPr>
        <p:txBody>
          <a:bodyPr/>
          <a:lstStyle/>
          <a:p>
            <a:fld id="{A710EDD4-7BCC-47FA-B69F-FDBF02805CB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C5AD2B55-5272-46CA-A3F6-F180CCFB012B}" type="datetimeFigureOut">
              <a:rPr lang="ru-RU" smtClean="0"/>
              <a:t>22.01.2025</a:t>
            </a:fld>
            <a:endParaRPr lang="ru-RU"/>
          </a:p>
        </p:txBody>
      </p:sp>
      <p:sp>
        <p:nvSpPr>
          <p:cNvPr id="6" name="Footer Placeholder 5"/>
          <p:cNvSpPr>
            <a:spLocks noGrp="1"/>
          </p:cNvSpPr>
          <p:nvPr>
            <p:ph type="ftr" sz="quarter" idx="11"/>
          </p:nvPr>
        </p:nvSpPr>
        <p:spPr>
          <a:xfrm rot="-60000">
            <a:off x="914569" y="5831037"/>
            <a:ext cx="3319043" cy="365125"/>
          </a:xfrm>
        </p:spPr>
        <p:txBody>
          <a:bodyPr/>
          <a:lstStyle/>
          <a:p>
            <a:endParaRPr lang="ru-RU"/>
          </a:p>
        </p:txBody>
      </p:sp>
      <p:sp>
        <p:nvSpPr>
          <p:cNvPr id="7" name="Slide Number Placeholder 6"/>
          <p:cNvSpPr>
            <a:spLocks noGrp="1"/>
          </p:cNvSpPr>
          <p:nvPr>
            <p:ph type="sldNum" sz="quarter" idx="12"/>
          </p:nvPr>
        </p:nvSpPr>
        <p:spPr>
          <a:xfrm rot="60000">
            <a:off x="7562089" y="5900026"/>
            <a:ext cx="554023" cy="365125"/>
          </a:xfrm>
        </p:spPr>
        <p:txBody>
          <a:bodyPr/>
          <a:lstStyle/>
          <a:p>
            <a:fld id="{A710EDD4-7BCC-47FA-B69F-FDBF02805CB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C5AD2B55-5272-46CA-A3F6-F180CCFB012B}" type="datetimeFigureOut">
              <a:rPr lang="ru-RU" smtClean="0"/>
              <a:t>22.01.2025</a:t>
            </a:fld>
            <a:endParaRPr lang="ru-RU"/>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ru-RU"/>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A710EDD4-7BCC-47FA-B69F-FDBF02805CB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5023" y="817582"/>
            <a:ext cx="6965245" cy="3331498"/>
          </a:xfrm>
        </p:spPr>
        <p:txBody>
          <a:bodyPr>
            <a:normAutofit fontScale="90000"/>
          </a:bodyPr>
          <a:lstStyle/>
          <a:p>
            <a:br>
              <a:rPr lang="ru-RU" sz="8000" dirty="0"/>
            </a:br>
            <a:r>
              <a:rPr lang="ru-RU" sz="7300" dirty="0"/>
              <a:t>Межличностное общение подростков</a:t>
            </a:r>
          </a:p>
        </p:txBody>
      </p:sp>
    </p:spTree>
    <p:extLst>
      <p:ext uri="{BB962C8B-B14F-4D97-AF65-F5344CB8AC3E}">
        <p14:creationId xmlns:p14="http://schemas.microsoft.com/office/powerpoint/2010/main" val="1638536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475656" y="1052736"/>
            <a:ext cx="6254044" cy="45719"/>
          </a:xfrm>
        </p:spPr>
        <p:txBody>
          <a:bodyPr>
            <a:normAutofit fontScale="90000"/>
          </a:bodyPr>
          <a:lstStyle/>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519340893"/>
              </p:ext>
            </p:extLst>
          </p:nvPr>
        </p:nvGraphicFramePr>
        <p:xfrm>
          <a:off x="1115617" y="1052736"/>
          <a:ext cx="7056784" cy="4824535"/>
        </p:xfrm>
        <a:graphic>
          <a:graphicData uri="http://schemas.openxmlformats.org/drawingml/2006/table">
            <a:tbl>
              <a:tblPr firstRow="1" firstCol="1" bandRow="1">
                <a:tableStyleId>{5C22544A-7EE6-4342-B048-85BDC9FD1C3A}</a:tableStyleId>
              </a:tblPr>
              <a:tblGrid>
                <a:gridCol w="2632705">
                  <a:extLst>
                    <a:ext uri="{9D8B030D-6E8A-4147-A177-3AD203B41FA5}">
                      <a16:colId xmlns:a16="http://schemas.microsoft.com/office/drawing/2014/main" val="20000"/>
                    </a:ext>
                  </a:extLst>
                </a:gridCol>
                <a:gridCol w="4424079">
                  <a:extLst>
                    <a:ext uri="{9D8B030D-6E8A-4147-A177-3AD203B41FA5}">
                      <a16:colId xmlns:a16="http://schemas.microsoft.com/office/drawing/2014/main" val="20001"/>
                    </a:ext>
                  </a:extLst>
                </a:gridCol>
              </a:tblGrid>
              <a:tr h="927059">
                <a:tc>
                  <a:txBody>
                    <a:bodyPr/>
                    <a:lstStyle/>
                    <a:p>
                      <a:pPr indent="450215" algn="just">
                        <a:lnSpc>
                          <a:spcPct val="115000"/>
                        </a:lnSpc>
                        <a:spcAft>
                          <a:spcPts val="0"/>
                        </a:spcAft>
                      </a:pPr>
                      <a:r>
                        <a:rPr lang="ru-RU" sz="1300" dirty="0">
                          <a:effectLst/>
                        </a:rPr>
                        <a:t>Типичная фраза</a:t>
                      </a:r>
                      <a:endParaRPr lang="ru-RU" sz="1100" dirty="0">
                        <a:effectLst/>
                        <a:latin typeface="Calibri"/>
                        <a:ea typeface="Times New Roman"/>
                        <a:cs typeface="Times New Roman"/>
                      </a:endParaRPr>
                    </a:p>
                  </a:txBody>
                  <a:tcPr marL="0" marR="0" marT="0" marB="0" anchor="ctr"/>
                </a:tc>
                <a:tc>
                  <a:txBody>
                    <a:bodyPr/>
                    <a:lstStyle/>
                    <a:p>
                      <a:pPr indent="450215" algn="just">
                        <a:lnSpc>
                          <a:spcPct val="115000"/>
                        </a:lnSpc>
                        <a:spcAft>
                          <a:spcPts val="0"/>
                        </a:spcAft>
                      </a:pPr>
                      <a:r>
                        <a:rPr lang="ru-RU" sz="1300">
                          <a:effectLst/>
                        </a:rPr>
                        <a:t>Как надо говорить</a:t>
                      </a:r>
                      <a:endParaRPr lang="ru-RU" sz="1100">
                        <a:effectLst/>
                        <a:latin typeface="Calibri"/>
                        <a:ea typeface="Times New Roman"/>
                        <a:cs typeface="Times New Roman"/>
                      </a:endParaRPr>
                    </a:p>
                  </a:txBody>
                  <a:tcPr marL="0" marR="0" marT="0" marB="0" anchor="ctr"/>
                </a:tc>
                <a:extLst>
                  <a:ext uri="{0D108BD9-81ED-4DB2-BD59-A6C34878D82A}">
                    <a16:rowId xmlns:a16="http://schemas.microsoft.com/office/drawing/2014/main" val="10000"/>
                  </a:ext>
                </a:extLst>
              </a:tr>
              <a:tr h="549618">
                <a:tc>
                  <a:txBody>
                    <a:bodyPr/>
                    <a:lstStyle/>
                    <a:p>
                      <a:pPr>
                        <a:lnSpc>
                          <a:spcPct val="115000"/>
                        </a:lnSpc>
                        <a:spcAft>
                          <a:spcPts val="0"/>
                        </a:spcAft>
                      </a:pPr>
                      <a:r>
                        <a:rPr lang="ru-RU" sz="1300">
                          <a:effectLst/>
                        </a:rPr>
                        <a:t>Ты должен хорошо учиться!</a:t>
                      </a:r>
                      <a:endParaRPr lang="ru-RU" sz="1100">
                        <a:effectLst/>
                        <a:latin typeface="Calibri"/>
                        <a:ea typeface="Times New Roman"/>
                        <a:cs typeface="Times New Roman"/>
                      </a:endParaRPr>
                    </a:p>
                  </a:txBody>
                  <a:tcPr marL="0" marR="0" marT="0" marB="0" anchor="ctr"/>
                </a:tc>
                <a:tc>
                  <a:txBody>
                    <a:bodyPr/>
                    <a:lstStyle/>
                    <a:p>
                      <a:pPr marL="83185" indent="-46355">
                        <a:lnSpc>
                          <a:spcPct val="115000"/>
                        </a:lnSpc>
                        <a:spcAft>
                          <a:spcPts val="0"/>
                        </a:spcAft>
                      </a:pPr>
                      <a:r>
                        <a:rPr lang="ru-RU" sz="1300">
                          <a:effectLst/>
                        </a:rPr>
                        <a:t>Я уверена, что ты можешь хорошо учиться.</a:t>
                      </a:r>
                      <a:endParaRPr lang="ru-RU" sz="1100">
                        <a:effectLst/>
                        <a:latin typeface="Calibri"/>
                        <a:ea typeface="Times New Roman"/>
                        <a:cs typeface="Times New Roman"/>
                      </a:endParaRPr>
                    </a:p>
                  </a:txBody>
                  <a:tcPr marL="0" marR="0" marT="0" marB="0" anchor="ctr"/>
                </a:tc>
                <a:extLst>
                  <a:ext uri="{0D108BD9-81ED-4DB2-BD59-A6C34878D82A}">
                    <a16:rowId xmlns:a16="http://schemas.microsoft.com/office/drawing/2014/main" val="10001"/>
                  </a:ext>
                </a:extLst>
              </a:tr>
              <a:tr h="557976">
                <a:tc>
                  <a:txBody>
                    <a:bodyPr/>
                    <a:lstStyle/>
                    <a:p>
                      <a:pPr>
                        <a:lnSpc>
                          <a:spcPct val="115000"/>
                        </a:lnSpc>
                        <a:spcAft>
                          <a:spcPts val="0"/>
                        </a:spcAft>
                      </a:pPr>
                      <a:r>
                        <a:rPr lang="ru-RU" sz="1300">
                          <a:effectLst/>
                        </a:rPr>
                        <a:t>Ты должен думать о будущем!</a:t>
                      </a:r>
                      <a:endParaRPr lang="ru-RU" sz="1100">
                        <a:effectLst/>
                        <a:latin typeface="Calibri"/>
                        <a:ea typeface="Times New Roman"/>
                        <a:cs typeface="Times New Roman"/>
                      </a:endParaRPr>
                    </a:p>
                  </a:txBody>
                  <a:tcPr marL="0" marR="0" marT="0" marB="0" anchor="ctr"/>
                </a:tc>
                <a:tc>
                  <a:txBody>
                    <a:bodyPr/>
                    <a:lstStyle/>
                    <a:p>
                      <a:pPr marL="83185" indent="-46355">
                        <a:lnSpc>
                          <a:spcPct val="115000"/>
                        </a:lnSpc>
                        <a:spcAft>
                          <a:spcPts val="0"/>
                        </a:spcAft>
                      </a:pPr>
                      <a:r>
                        <a:rPr lang="ru-RU" sz="1300">
                          <a:effectLst/>
                        </a:rPr>
                        <a:t>Интересно, каким человеком ты хотел бы стать? Какую профессию планируешь выбрать?</a:t>
                      </a:r>
                      <a:endParaRPr lang="ru-RU" sz="1100">
                        <a:effectLst/>
                        <a:latin typeface="Calibri"/>
                        <a:ea typeface="Times New Roman"/>
                        <a:cs typeface="Times New Roman"/>
                      </a:endParaRPr>
                    </a:p>
                  </a:txBody>
                  <a:tcPr marL="0" marR="0" marT="0" marB="0" anchor="ctr"/>
                </a:tc>
                <a:extLst>
                  <a:ext uri="{0D108BD9-81ED-4DB2-BD59-A6C34878D82A}">
                    <a16:rowId xmlns:a16="http://schemas.microsoft.com/office/drawing/2014/main" val="10002"/>
                  </a:ext>
                </a:extLst>
              </a:tr>
              <a:tr h="557976">
                <a:tc>
                  <a:txBody>
                    <a:bodyPr/>
                    <a:lstStyle/>
                    <a:p>
                      <a:pPr>
                        <a:lnSpc>
                          <a:spcPct val="115000"/>
                        </a:lnSpc>
                        <a:spcAft>
                          <a:spcPts val="0"/>
                        </a:spcAft>
                      </a:pPr>
                      <a:r>
                        <a:rPr lang="ru-RU" sz="1300">
                          <a:effectLst/>
                        </a:rPr>
                        <a:t>Ты должен уважать старших!</a:t>
                      </a:r>
                      <a:endParaRPr lang="ru-RU" sz="1100">
                        <a:effectLst/>
                        <a:latin typeface="Calibri"/>
                        <a:ea typeface="Times New Roman"/>
                        <a:cs typeface="Times New Roman"/>
                      </a:endParaRPr>
                    </a:p>
                  </a:txBody>
                  <a:tcPr marL="0" marR="0" marT="0" marB="0" anchor="ctr"/>
                </a:tc>
                <a:tc>
                  <a:txBody>
                    <a:bodyPr/>
                    <a:lstStyle/>
                    <a:p>
                      <a:pPr marL="83185" indent="-46355">
                        <a:lnSpc>
                          <a:spcPct val="115000"/>
                        </a:lnSpc>
                        <a:spcAft>
                          <a:spcPts val="0"/>
                        </a:spcAft>
                      </a:pPr>
                      <a:r>
                        <a:rPr lang="ru-RU" sz="1300">
                          <a:effectLst/>
                        </a:rPr>
                        <a:t>Ты знаешь: уважение к старшим – это элемент общей культуры человека.</a:t>
                      </a:r>
                      <a:endParaRPr lang="ru-RU" sz="1100">
                        <a:effectLst/>
                        <a:latin typeface="Calibri"/>
                        <a:ea typeface="Times New Roman"/>
                        <a:cs typeface="Times New Roman"/>
                      </a:endParaRPr>
                    </a:p>
                  </a:txBody>
                  <a:tcPr marL="0" marR="0" marT="0" marB="0" anchor="ctr"/>
                </a:tc>
                <a:extLst>
                  <a:ext uri="{0D108BD9-81ED-4DB2-BD59-A6C34878D82A}">
                    <a16:rowId xmlns:a16="http://schemas.microsoft.com/office/drawing/2014/main" val="10003"/>
                  </a:ext>
                </a:extLst>
              </a:tr>
              <a:tr h="557976">
                <a:tc>
                  <a:txBody>
                    <a:bodyPr/>
                    <a:lstStyle/>
                    <a:p>
                      <a:pPr>
                        <a:lnSpc>
                          <a:spcPct val="115000"/>
                        </a:lnSpc>
                        <a:spcAft>
                          <a:spcPts val="0"/>
                        </a:spcAft>
                      </a:pPr>
                      <a:r>
                        <a:rPr lang="ru-RU" sz="1300" dirty="0">
                          <a:effectLst/>
                        </a:rPr>
                        <a:t>Ты должен слушаться учителей и родителей!</a:t>
                      </a:r>
                      <a:endParaRPr lang="ru-RU" sz="1100" dirty="0">
                        <a:effectLst/>
                        <a:latin typeface="Calibri"/>
                        <a:ea typeface="Times New Roman"/>
                        <a:cs typeface="Times New Roman"/>
                      </a:endParaRPr>
                    </a:p>
                  </a:txBody>
                  <a:tcPr marL="0" marR="0" marT="0" marB="0" anchor="ctr"/>
                </a:tc>
                <a:tc>
                  <a:txBody>
                    <a:bodyPr/>
                    <a:lstStyle/>
                    <a:p>
                      <a:pPr marL="83185" indent="-46355">
                        <a:lnSpc>
                          <a:spcPct val="115000"/>
                        </a:lnSpc>
                        <a:spcAft>
                          <a:spcPts val="0"/>
                        </a:spcAft>
                      </a:pPr>
                      <a:r>
                        <a:rPr lang="ru-RU" sz="1300">
                          <a:effectLst/>
                        </a:rPr>
                        <a:t>Конечно, ты можешь иметь собственное мнение, но к мнению старших полезно прислушиваться.</a:t>
                      </a:r>
                      <a:endParaRPr lang="ru-RU" sz="1100">
                        <a:effectLst/>
                        <a:latin typeface="Calibri"/>
                        <a:ea typeface="Times New Roman"/>
                        <a:cs typeface="Times New Roman"/>
                      </a:endParaRPr>
                    </a:p>
                  </a:txBody>
                  <a:tcPr marL="0" marR="0" marT="0" marB="0" anchor="ctr"/>
                </a:tc>
                <a:extLst>
                  <a:ext uri="{0D108BD9-81ED-4DB2-BD59-A6C34878D82A}">
                    <a16:rowId xmlns:a16="http://schemas.microsoft.com/office/drawing/2014/main" val="10004"/>
                  </a:ext>
                </a:extLst>
              </a:tr>
              <a:tr h="836965">
                <a:tc>
                  <a:txBody>
                    <a:bodyPr/>
                    <a:lstStyle/>
                    <a:p>
                      <a:pPr>
                        <a:lnSpc>
                          <a:spcPct val="115000"/>
                        </a:lnSpc>
                        <a:spcAft>
                          <a:spcPts val="0"/>
                        </a:spcAft>
                      </a:pPr>
                      <a:r>
                        <a:rPr lang="ru-RU" sz="1300">
                          <a:effectLst/>
                        </a:rPr>
                        <a:t>Опять ты врешь!</a:t>
                      </a:r>
                      <a:endParaRPr lang="ru-RU" sz="1100">
                        <a:effectLst/>
                        <a:latin typeface="Calibri"/>
                        <a:ea typeface="Times New Roman"/>
                        <a:cs typeface="Times New Roman"/>
                      </a:endParaRPr>
                    </a:p>
                  </a:txBody>
                  <a:tcPr marL="0" marR="0" marT="0" marB="0" anchor="ctr"/>
                </a:tc>
                <a:tc>
                  <a:txBody>
                    <a:bodyPr/>
                    <a:lstStyle/>
                    <a:p>
                      <a:pPr marL="83185" indent="-46355">
                        <a:lnSpc>
                          <a:spcPct val="115000"/>
                        </a:lnSpc>
                        <a:spcAft>
                          <a:spcPts val="0"/>
                        </a:spcAft>
                      </a:pPr>
                      <a:r>
                        <a:rPr lang="ru-RU" sz="1300">
                          <a:effectLst/>
                        </a:rPr>
                        <a:t>Мне жаль, что я опять выслушиваю неправду. Мне не нравится, когда меня обманывают. Постарайся больше так не делать.</a:t>
                      </a:r>
                      <a:endParaRPr lang="ru-RU" sz="1100">
                        <a:effectLst/>
                        <a:latin typeface="Calibri"/>
                        <a:ea typeface="Times New Roman"/>
                        <a:cs typeface="Times New Roman"/>
                      </a:endParaRPr>
                    </a:p>
                  </a:txBody>
                  <a:tcPr marL="0" marR="0" marT="0" marB="0" anchor="ctr"/>
                </a:tc>
                <a:extLst>
                  <a:ext uri="{0D108BD9-81ED-4DB2-BD59-A6C34878D82A}">
                    <a16:rowId xmlns:a16="http://schemas.microsoft.com/office/drawing/2014/main" val="10005"/>
                  </a:ext>
                </a:extLst>
              </a:tr>
              <a:tr h="836965">
                <a:tc>
                  <a:txBody>
                    <a:bodyPr/>
                    <a:lstStyle/>
                    <a:p>
                      <a:pPr>
                        <a:lnSpc>
                          <a:spcPct val="115000"/>
                        </a:lnSpc>
                        <a:spcAft>
                          <a:spcPts val="0"/>
                        </a:spcAft>
                      </a:pPr>
                      <a:r>
                        <a:rPr lang="ru-RU" sz="1300">
                          <a:effectLst/>
                        </a:rPr>
                        <a:t>Чтобы в 10 часов был дома!</a:t>
                      </a:r>
                      <a:endParaRPr lang="ru-RU" sz="1100">
                        <a:effectLst/>
                        <a:latin typeface="Calibri"/>
                        <a:ea typeface="Times New Roman"/>
                        <a:cs typeface="Times New Roman"/>
                      </a:endParaRPr>
                    </a:p>
                  </a:txBody>
                  <a:tcPr marL="0" marR="0" marT="0" marB="0" anchor="ctr"/>
                </a:tc>
                <a:tc>
                  <a:txBody>
                    <a:bodyPr/>
                    <a:lstStyle/>
                    <a:p>
                      <a:pPr marL="83185" indent="-46355">
                        <a:lnSpc>
                          <a:spcPct val="115000"/>
                        </a:lnSpc>
                        <a:spcAft>
                          <a:spcPts val="0"/>
                        </a:spcAft>
                      </a:pPr>
                      <a:r>
                        <a:rPr lang="ru-RU" sz="1300" dirty="0">
                          <a:effectLst/>
                        </a:rPr>
                        <a:t>Я бы хотела видеть тебя к 10 часам вечера дома, но знаю, что не могу тебя заставить сделать что-либо.</a:t>
                      </a:r>
                      <a:endParaRPr lang="ru-RU" sz="1100" dirty="0">
                        <a:effectLst/>
                        <a:latin typeface="Calibri"/>
                        <a:ea typeface="Times New Roman"/>
                        <a:cs typeface="Times New Roman"/>
                      </a:endParaRPr>
                    </a:p>
                  </a:txBody>
                  <a:tcPr marL="0" marR="0" marT="0" marB="0" anchor="ctr"/>
                </a:tc>
                <a:extLst>
                  <a:ext uri="{0D108BD9-81ED-4DB2-BD59-A6C34878D82A}">
                    <a16:rowId xmlns:a16="http://schemas.microsoft.com/office/drawing/2014/main" val="10006"/>
                  </a:ext>
                </a:extLst>
              </a:tr>
            </a:tbl>
          </a:graphicData>
        </a:graphic>
      </p:graphicFrame>
      <p:sp>
        <p:nvSpPr>
          <p:cNvPr id="5" name="Rectangle 1"/>
          <p:cNvSpPr>
            <a:spLocks noGrp="1" noChangeArrowheads="1"/>
          </p:cNvSpPr>
          <p:nvPr>
            <p:ph type="body" idx="1"/>
          </p:nvPr>
        </p:nvSpPr>
        <p:spPr bwMode="auto">
          <a:xfrm>
            <a:off x="1115616" y="764704"/>
            <a:ext cx="259115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chemeClr val="tx1"/>
                </a:solidFill>
                <a:effectLst/>
                <a:latin typeface="Arial" pitchFamily="34" charset="0"/>
                <a:cs typeface="Arial" pitchFamily="34" charset="0"/>
              </a:rPr>
              <a:t>Как надо говорить</a:t>
            </a:r>
          </a:p>
        </p:txBody>
      </p:sp>
    </p:spTree>
    <p:extLst>
      <p:ext uri="{BB962C8B-B14F-4D97-AF65-F5344CB8AC3E}">
        <p14:creationId xmlns:p14="http://schemas.microsoft.com/office/powerpoint/2010/main" val="1905011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2"/>
            <a:ext cx="6965245" cy="5203706"/>
          </a:xfrm>
        </p:spPr>
        <p:txBody>
          <a:bodyPr>
            <a:noAutofit/>
          </a:bodyPr>
          <a:lstStyle/>
          <a:p>
            <a:pPr lvl="0"/>
            <a:r>
              <a:rPr lang="ru-RU" sz="1600" b="1" dirty="0"/>
              <a:t>Дайте свободу ребенку.</a:t>
            </a:r>
            <a:r>
              <a:rPr lang="ru-RU" sz="1600" dirty="0"/>
              <a:t> Спокойно свыкнитесь с мыслью, что ваш ребенок уже вырос, и далее удерживать его возле себя не удастся, а непослушание – это стремление выйти из-под вашей опеки.</a:t>
            </a:r>
            <a:br>
              <a:rPr lang="ru-RU" sz="1600" dirty="0"/>
            </a:br>
            <a:r>
              <a:rPr lang="ru-RU" sz="1600" b="1" dirty="0"/>
              <a:t>Никаких нотаций.</a:t>
            </a:r>
            <a:r>
              <a:rPr lang="ru-RU" sz="1600" dirty="0"/>
              <a:t> Больше всего подростка раздражают нудные родительские нравоучения. Измените стиль общения, перейдите на спокойный, вежливый тон и откажитесь от категорических оценок и суждений. </a:t>
            </a:r>
            <a:br>
              <a:rPr lang="ru-RU" sz="1600" dirty="0"/>
            </a:br>
            <a:r>
              <a:rPr lang="ru-RU" sz="1600" b="1" dirty="0"/>
              <a:t>Идите на компромисс.</a:t>
            </a:r>
            <a:r>
              <a:rPr lang="ru-RU" sz="1600" dirty="0"/>
              <a:t> Еще никому не удалось ничего доказать с помощью скандала: здесь не бывает победителей. Когда и родители, и подростки охвачены бурными негативными эмоциями, способность понимать друг друга исчезает.</a:t>
            </a:r>
            <a:br>
              <a:rPr lang="ru-RU" sz="1600" dirty="0"/>
            </a:br>
            <a:r>
              <a:rPr lang="ru-RU" sz="1600" b="1" dirty="0"/>
              <a:t>Уступает тот, кто умнее.</a:t>
            </a:r>
            <a:r>
              <a:rPr lang="ru-RU" sz="1600" dirty="0"/>
              <a:t> Костер ссоры быстро погаснет, если в него не подбрасывать дров, чтобы скандал прекратился, кто-то должен первым замолчать. Взрослому это сделать легче, чем подростку с его неустойчивой психикой. </a:t>
            </a:r>
            <a:br>
              <a:rPr lang="ru-RU" sz="1600" dirty="0"/>
            </a:br>
            <a:r>
              <a:rPr lang="ru-RU" sz="1600" b="1" dirty="0"/>
              <a:t>Не надо обижать.</a:t>
            </a:r>
            <a:r>
              <a:rPr lang="ru-RU" sz="1600" dirty="0"/>
              <a:t> Прекращая ссору, не стремитесь сделать ребенку больно с помощью язвительных замечаний или хлопанья дверьми. Умению достойно выходить из трудных ситуаций ребенок учится у нас.</a:t>
            </a:r>
            <a:br>
              <a:rPr lang="ru-RU" sz="1600" dirty="0"/>
            </a:br>
            <a:r>
              <a:rPr lang="ru-RU" sz="1600" b="1" dirty="0"/>
              <a:t>Будьте тверды и последовательны.</a:t>
            </a:r>
            <a:r>
              <a:rPr lang="ru-RU" sz="1600" dirty="0"/>
              <a:t> Дети – тонкие психологи. Они прекрасно чувствуют слабость старших. Поэтому, несмотря на вашу готовность к компромиссу, сын или дочь должны знать, что родительский авторитет незыблем.</a:t>
            </a:r>
          </a:p>
        </p:txBody>
      </p:sp>
    </p:spTree>
    <p:extLst>
      <p:ext uri="{BB962C8B-B14F-4D97-AF65-F5344CB8AC3E}">
        <p14:creationId xmlns:p14="http://schemas.microsoft.com/office/powerpoint/2010/main" val="3072589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715E27-B0AD-B47C-C953-C2114014741A}"/>
              </a:ext>
            </a:extLst>
          </p:cNvPr>
          <p:cNvSpPr>
            <a:spLocks noGrp="1"/>
          </p:cNvSpPr>
          <p:nvPr>
            <p:ph type="title"/>
          </p:nvPr>
        </p:nvSpPr>
        <p:spPr>
          <a:xfrm>
            <a:off x="1095023" y="817582"/>
            <a:ext cx="6965245" cy="5203706"/>
          </a:xfrm>
        </p:spPr>
        <p:txBody>
          <a:bodyPr>
            <a:normAutofit fontScale="90000"/>
          </a:bodyPr>
          <a:lstStyle/>
          <a:p>
            <a:pPr indent="449580">
              <a:lnSpc>
                <a:spcPct val="107000"/>
              </a:lnSpc>
              <a:spcAft>
                <a:spcPts val="800"/>
              </a:spcAft>
            </a:pPr>
            <a:r>
              <a:rPr lang="ru-RU" sz="3600" b="1" dirty="0">
                <a:effectLst/>
                <a:latin typeface="Times New Roman" panose="02020603050405020304" pitchFamily="18" charset="0"/>
                <a:ea typeface="Calibri" panose="020F0502020204030204" pitchFamily="34" charset="0"/>
                <a:cs typeface="Times New Roman" panose="02020603050405020304" pitchFamily="18" charset="0"/>
              </a:rPr>
              <a:t>Это предпосылка к развитию проблемного поведения?</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 Подросток много общается со сверстниками и меньше уделяет времени учебе.</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2. Подросток ни с кем не общается, в классе у него нет друзей.</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3. Девочка-подросток ярко красится и хочет следовать моде.</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4. Подросток переживает неразделенное чувство влюбленности.</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5. У подростка часто грустное настроение, чувство одиночества, бесполезности.</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6. Подросток стремится к рискованным действиям, неоправданным и опрометчивым поступкам.</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7. Подросток оспаривает некоторые ваши решения.</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8. Подросток ведет долгие разговоры о жизни, стремится противопоставить себя родителям.</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9. Подросток говорит об отсутствии ценности жизни.</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10. Вы наблюдаете резкие перемены в поведении вашего ребенка, ранее не характерные для него.</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Tree>
    <p:extLst>
      <p:ext uri="{BB962C8B-B14F-4D97-AF65-F5344CB8AC3E}">
        <p14:creationId xmlns:p14="http://schemas.microsoft.com/office/powerpoint/2010/main" val="3241429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539ACF-C58E-A123-F064-C0ED2FB0F9C3}"/>
              </a:ext>
            </a:extLst>
          </p:cNvPr>
          <p:cNvSpPr>
            <a:spLocks noGrp="1"/>
          </p:cNvSpPr>
          <p:nvPr>
            <p:ph type="title"/>
          </p:nvPr>
        </p:nvSpPr>
        <p:spPr>
          <a:xfrm>
            <a:off x="1095023" y="817582"/>
            <a:ext cx="6965245" cy="5491738"/>
          </a:xfrm>
        </p:spPr>
        <p:txBody>
          <a:bodyPr>
            <a:noAutofit/>
          </a:bodyPr>
          <a:lstStyle/>
          <a:p>
            <a:pPr algn="l">
              <a:lnSpc>
                <a:spcPct val="107000"/>
              </a:lnSpc>
              <a:spcAft>
                <a:spcPts val="800"/>
              </a:spcAft>
            </a:pPr>
            <a:r>
              <a:rPr lang="ru-RU" sz="1300" b="1" dirty="0">
                <a:effectLst/>
                <a:latin typeface="Times New Roman" panose="02020603050405020304" pitchFamily="18" charset="0"/>
                <a:ea typeface="Calibri" panose="020F0502020204030204" pitchFamily="34" charset="0"/>
                <a:cs typeface="Times New Roman" panose="02020603050405020304" pitchFamily="18" charset="0"/>
              </a:rPr>
              <a:t>«Советы психолога родителям подростков».                        </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Цените откровенность своих детей, искренне интересуйтесь их проблемами, друзьями, кругом общения.</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Общайтесь на равных, тон приказа сработает не в вашу пользу. Дайте понять, что Вы понимаете их.</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Нельзя подшучивать над ними и их друзьями, высмеивать чувства, умаляя их значение. Постарайтесь отнестись к вашим детям с уважением, помните об их ранимости и уязвимости.</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Не раздражайтесь и не проявляйте агрессивности, будьте спокойны, сдержанны. Помните, что ваша грубость вызовет их ответную реакцию.</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Не говорите о друзьях вашего ребенка пренебрежительным, оскорбительным тоном, тем самым Вы унизите его самого.</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Ни в коем случае нельзя грубо и категорично разрывать отношения подростков, ведь они только еще учатся общаться и взаимодействовать друг с другом.</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Пригласите его (ее) подругу (друга) к себе, познакомьтесь – это позволит вам получить объективное, более правдоподобное, а не голословное представление о том, с кем дружит ваш ребенок. Лучше, если Вы разрешите им общаться и дружить у себя дома, чтобы им не пришлось искать случайных и сомнительных приютов для встреч.</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Рассказывайте ребёнку о себе, о своих трудностях, успехах и неудачах. Это укрепит ваши доверительные отношения.</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Если Вы сумеете установить со своим ребёнком дружеские отношения, то будете иметь возможность не просто контролировать его поведение, но и влиять на его поступки, на выбор друзей. Помните: контроль рождает агрессию, озлобленность и желание выйти за рамки.</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r>
              <a:rPr lang="ru-RU" sz="1300" i="1" dirty="0">
                <a:effectLst/>
                <a:latin typeface="Times New Roman" panose="02020603050405020304" pitchFamily="18" charset="0"/>
                <a:ea typeface="Calibri" panose="020F0502020204030204" pitchFamily="34" charset="0"/>
                <a:cs typeface="Times New Roman" panose="02020603050405020304" pitchFamily="18" charset="0"/>
              </a:rPr>
              <a:t>Помните, что, с одной стороны, подросток остро нуждается в помощи родителей, сталкиваясь со множеством проблем, а с другой – стремится оградить свой внутренний мир личных переживаний от бесцеремонного и грубого вторжения, и он имеет на это полное право.</a:t>
            </a:r>
            <a:br>
              <a:rPr lang="ru-RU" sz="1300" dirty="0">
                <a:effectLst/>
                <a:latin typeface="Calibri" panose="020F0502020204030204" pitchFamily="34" charset="0"/>
                <a:ea typeface="Calibri" panose="020F0502020204030204" pitchFamily="34" charset="0"/>
                <a:cs typeface="Times New Roman" panose="02020603050405020304" pitchFamily="18" charset="0"/>
              </a:rPr>
            </a:br>
            <a:endParaRPr lang="ru-RU" sz="1300" dirty="0"/>
          </a:p>
        </p:txBody>
      </p:sp>
    </p:spTree>
    <p:extLst>
      <p:ext uri="{BB962C8B-B14F-4D97-AF65-F5344CB8AC3E}">
        <p14:creationId xmlns:p14="http://schemas.microsoft.com/office/powerpoint/2010/main" val="3490162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980728"/>
            <a:ext cx="6965245" cy="4104456"/>
          </a:xfrm>
        </p:spPr>
        <p:txBody>
          <a:bodyPr>
            <a:normAutofit/>
          </a:bodyPr>
          <a:lstStyle/>
          <a:p>
            <a:r>
              <a:rPr lang="ru-RU" dirty="0"/>
              <a:t>Выражаем вам огромную благодарность, за то, что вы сегодня нашли время и посетили школу.</a:t>
            </a:r>
            <a:br>
              <a:rPr lang="ru-RU" dirty="0"/>
            </a:br>
            <a:endParaRPr lang="ru-RU" dirty="0"/>
          </a:p>
        </p:txBody>
      </p:sp>
    </p:spTree>
    <p:extLst>
      <p:ext uri="{BB962C8B-B14F-4D97-AF65-F5344CB8AC3E}">
        <p14:creationId xmlns:p14="http://schemas.microsoft.com/office/powerpoint/2010/main" val="213727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5023" y="817582"/>
            <a:ext cx="6965245" cy="4915674"/>
          </a:xfrm>
        </p:spPr>
        <p:txBody>
          <a:bodyPr>
            <a:normAutofit/>
          </a:bodyPr>
          <a:lstStyle/>
          <a:p>
            <a:pPr indent="449580" algn="l"/>
            <a:r>
              <a:rPr lang="ru-RU" sz="2700" b="1" dirty="0">
                <a:effectLst/>
                <a:latin typeface="Times New Roman" panose="02020603050405020304" pitchFamily="18" charset="0"/>
                <a:ea typeface="Calibri" panose="020F0502020204030204" pitchFamily="34" charset="0"/>
                <a:cs typeface="Times New Roman" panose="02020603050405020304" pitchFamily="18" charset="0"/>
              </a:rPr>
              <a:t>Притча о родителях и детях</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Однажды к мудрецу пришел человек:</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Ты мудрый. Помоги мне. Мне плохо. Моя дочь не понимает меня. Она не слышит меня. Она не говорит со мной. Зачем ей тогда голова, уши, язык. Она жестокая. Зачем ей сердце?</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Мудрец сказал:</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Когда ты вернешься домой, напиши ее портрет, отнеси его дочери и молча отдай ей.</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На следующий день к мудрецу ворвался разгневанный человек и воскликнул:</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Зачем ты посоветовал мне вчера совершить этот глупый поступок? Было плохо. А стало еще хуже. Она вернула мне рисунок, полная негодования.</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Что же она сказала тебе? - спросил мудрец.</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Она сказала: «Зачем ты мне это принес? Разве тебе недостаточно зеркала?»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6569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7664" y="1484784"/>
            <a:ext cx="6048672" cy="936103"/>
          </a:xfrm>
        </p:spPr>
        <p:txBody>
          <a:bodyPr>
            <a:noAutofit/>
          </a:bodyPr>
          <a:lstStyle/>
          <a:p>
            <a:r>
              <a:rPr lang="ru-RU" sz="4000" dirty="0"/>
              <a:t>Психологические особенности</a:t>
            </a:r>
          </a:p>
        </p:txBody>
      </p:sp>
      <p:sp>
        <p:nvSpPr>
          <p:cNvPr id="3" name="Подзаголовок 2"/>
          <p:cNvSpPr>
            <a:spLocks noGrp="1"/>
          </p:cNvSpPr>
          <p:nvPr>
            <p:ph type="subTitle" idx="1"/>
          </p:nvPr>
        </p:nvSpPr>
        <p:spPr>
          <a:xfrm>
            <a:off x="1727200" y="2420888"/>
            <a:ext cx="5712179" cy="2839734"/>
          </a:xfrm>
        </p:spPr>
        <p:txBody>
          <a:bodyPr>
            <a:normAutofit fontScale="77500" lnSpcReduction="20000"/>
          </a:bodyPr>
          <a:lstStyle/>
          <a:p>
            <a:r>
              <a:rPr lang="ru-RU" dirty="0"/>
              <a:t>10-12-летний возраст – пограничный между детством и отрочеством. Такой длинный переходный интервал выделен в связи с тем, что необходимо избежать совпадения двух кризисов, один из которых связан со спецификой переходного периода (</a:t>
            </a:r>
            <a:r>
              <a:rPr lang="ru-RU" b="1" i="1" dirty="0"/>
              <a:t>возрастной кризис</a:t>
            </a:r>
            <a:r>
              <a:rPr lang="ru-RU" dirty="0"/>
              <a:t>), а другой – с изменениями в организации обучения (</a:t>
            </a:r>
            <a:r>
              <a:rPr lang="ru-RU" b="1" i="1" dirty="0"/>
              <a:t>условно-педагогическим кризисом</a:t>
            </a:r>
            <a:r>
              <a:rPr lang="ru-RU" dirty="0"/>
              <a:t>). Один из них провоцирует противоречия этого этапа развития ребенка «изнутри», а другой «извне».</a:t>
            </a:r>
          </a:p>
          <a:p>
            <a:endParaRPr lang="ru-RU" dirty="0"/>
          </a:p>
        </p:txBody>
      </p:sp>
    </p:spTree>
    <p:extLst>
      <p:ext uri="{BB962C8B-B14F-4D97-AF65-F5344CB8AC3E}">
        <p14:creationId xmlns:p14="http://schemas.microsoft.com/office/powerpoint/2010/main" val="2218414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dirty="0"/>
              <a:t>В связи с началом этапа полового созревания изменения происходят в познавательной сфере младшего подростка</a:t>
            </a:r>
          </a:p>
        </p:txBody>
      </p:sp>
      <p:sp>
        <p:nvSpPr>
          <p:cNvPr id="5" name="Объект 4"/>
          <p:cNvSpPr>
            <a:spLocks noGrp="1"/>
          </p:cNvSpPr>
          <p:nvPr>
            <p:ph idx="1"/>
          </p:nvPr>
        </p:nvSpPr>
        <p:spPr/>
        <p:txBody>
          <a:bodyPr>
            <a:normAutofit fontScale="77500" lnSpcReduction="20000"/>
          </a:bodyPr>
          <a:lstStyle/>
          <a:p>
            <a:r>
              <a:rPr lang="ru-RU" dirty="0"/>
              <a:t>Многие исследователи рассматривают этот возраст как </a:t>
            </a:r>
            <a:r>
              <a:rPr lang="ru-RU" b="1" i="1" dirty="0"/>
              <a:t>период «зенита любознательности»</a:t>
            </a:r>
            <a:r>
              <a:rPr lang="ru-RU" dirty="0"/>
              <a:t>, по сравнению с младшими и старшими детьми. Однако эта любознательность весьма поверхностна, а также практически полностью не связана со школьной программой. Недаром среди педагогов распространена шутка, что подросток знает все и интересуется всем, что не входит в школьную программу.</a:t>
            </a:r>
          </a:p>
          <a:p>
            <a:endParaRPr lang="ru-RU" dirty="0"/>
          </a:p>
        </p:txBody>
      </p:sp>
      <p:sp>
        <p:nvSpPr>
          <p:cNvPr id="6" name="Текст 5"/>
          <p:cNvSpPr>
            <a:spLocks noGrp="1"/>
          </p:cNvSpPr>
          <p:nvPr>
            <p:ph type="body" sz="half" idx="2"/>
          </p:nvPr>
        </p:nvSpPr>
        <p:spPr/>
        <p:txBody>
          <a:bodyPr/>
          <a:lstStyle/>
          <a:p>
            <a:r>
              <a:rPr lang="ru-RU" dirty="0"/>
              <a:t>Дети чаще отвлекаются, неадекватно реагируют на замечания, иногда ведут себя вызывающе, бывают раздражены, капризны, их настроение часто меняется.</a:t>
            </a:r>
          </a:p>
        </p:txBody>
      </p:sp>
    </p:spTree>
    <p:extLst>
      <p:ext uri="{BB962C8B-B14F-4D97-AF65-F5344CB8AC3E}">
        <p14:creationId xmlns:p14="http://schemas.microsoft.com/office/powerpoint/2010/main" val="3039063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4979" y="1052737"/>
            <a:ext cx="6254044" cy="936103"/>
          </a:xfrm>
        </p:spPr>
        <p:txBody>
          <a:bodyPr>
            <a:noAutofit/>
          </a:bodyPr>
          <a:lstStyle/>
          <a:p>
            <a:r>
              <a:rPr lang="ru-RU" sz="2800" b="1" i="1" dirty="0"/>
              <a:t>Аспекты психологического благополучия</a:t>
            </a:r>
            <a:endParaRPr lang="ru-RU" sz="2800" dirty="0"/>
          </a:p>
        </p:txBody>
      </p:sp>
      <p:sp>
        <p:nvSpPr>
          <p:cNvPr id="3" name="Текст 2"/>
          <p:cNvSpPr>
            <a:spLocks noGrp="1"/>
          </p:cNvSpPr>
          <p:nvPr>
            <p:ph type="body" idx="1"/>
          </p:nvPr>
        </p:nvSpPr>
        <p:spPr>
          <a:xfrm>
            <a:off x="1413525" y="1988840"/>
            <a:ext cx="6398835" cy="4032448"/>
          </a:xfrm>
        </p:spPr>
        <p:txBody>
          <a:bodyPr>
            <a:normAutofit/>
          </a:bodyPr>
          <a:lstStyle/>
          <a:p>
            <a:pPr indent="449580" algn="just"/>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 Близкие дружеские отношения обеспечивают возможность для исследования своего «Я» и развития глубокого понимания другого человека.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800" dirty="0">
                <a:effectLst/>
                <a:latin typeface="Times New Roman" panose="02020603050405020304" pitchFamily="18" charset="0"/>
                <a:ea typeface="Calibri" panose="020F0502020204030204" pitchFamily="34" charset="0"/>
                <a:cs typeface="Times New Roman" panose="02020603050405020304" pitchFamily="18" charset="0"/>
              </a:rPr>
              <a:t>2. Открытые, искренние отношения с друзьями способствуют развитию чувствительности к потребностям и желаниям, к сильным и слабым сторонам друг друга. </a:t>
            </a:r>
          </a:p>
          <a:p>
            <a:pPr indent="449580" algn="just"/>
            <a:r>
              <a:rPr lang="ru-RU" sz="1800" dirty="0">
                <a:effectLst/>
                <a:latin typeface="Times New Roman" panose="02020603050405020304" pitchFamily="18" charset="0"/>
                <a:ea typeface="Calibri" panose="020F0502020204030204" pitchFamily="34" charset="0"/>
                <a:cs typeface="Times New Roman" panose="02020603050405020304" pitchFamily="18" charset="0"/>
              </a:rPr>
              <a:t>3. Отношения подростков со сверстниками служат своеобразной моделью их будущих социальных отношений с миром.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800" dirty="0">
                <a:effectLst/>
                <a:latin typeface="Times New Roman" panose="02020603050405020304" pitchFamily="18" charset="0"/>
                <a:ea typeface="Calibri" panose="020F0502020204030204" pitchFamily="34" charset="0"/>
                <a:cs typeface="Times New Roman" panose="02020603050405020304" pitchFamily="18" charset="0"/>
              </a:rPr>
              <a:t>4. Продолжительное, эмоционально насыщенное общение, подготавливает подростков и к любовным отношениям.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800" dirty="0">
                <a:effectLst/>
                <a:latin typeface="Times New Roman" panose="02020603050405020304" pitchFamily="18" charset="0"/>
                <a:ea typeface="Calibri" panose="020F0502020204030204" pitchFamily="34" charset="0"/>
                <a:cs typeface="Times New Roman" panose="02020603050405020304" pitchFamily="18" charset="0"/>
              </a:rPr>
              <a:t>5. Дружеские отношения помогают справиться со стрессами повседневной жизни.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1500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4979" y="1196751"/>
            <a:ext cx="6254044" cy="72009"/>
          </a:xfrm>
        </p:spPr>
        <p:txBody>
          <a:bodyPr>
            <a:normAutofit fontScale="90000"/>
          </a:bodyPr>
          <a:lstStyle/>
          <a:p>
            <a:endParaRPr lang="ru-RU" dirty="0"/>
          </a:p>
        </p:txBody>
      </p:sp>
      <p:sp>
        <p:nvSpPr>
          <p:cNvPr id="3" name="Текст 2"/>
          <p:cNvSpPr>
            <a:spLocks noGrp="1"/>
          </p:cNvSpPr>
          <p:nvPr>
            <p:ph type="body" idx="1"/>
          </p:nvPr>
        </p:nvSpPr>
        <p:spPr>
          <a:xfrm>
            <a:off x="1187624" y="1340768"/>
            <a:ext cx="6663515" cy="4608512"/>
          </a:xfrm>
        </p:spPr>
        <p:txBody>
          <a:bodyPr/>
          <a:lstStyle/>
          <a:p>
            <a:endParaRPr lang="ru-RU" dirty="0"/>
          </a:p>
        </p:txBody>
      </p:sp>
      <p:graphicFrame>
        <p:nvGraphicFramePr>
          <p:cNvPr id="4" name="Схема 3">
            <a:extLst>
              <a:ext uri="{FF2B5EF4-FFF2-40B4-BE49-F238E27FC236}">
                <a16:creationId xmlns:a16="http://schemas.microsoft.com/office/drawing/2014/main" id="{7896F50C-B32C-CEA7-A345-DC983A3EAA8D}"/>
              </a:ext>
            </a:extLst>
          </p:cNvPr>
          <p:cNvGraphicFramePr/>
          <p:nvPr>
            <p:extLst>
              <p:ext uri="{D42A27DB-BD31-4B8C-83A1-F6EECF244321}">
                <p14:modId xmlns:p14="http://schemas.microsoft.com/office/powerpoint/2010/main" val="94037318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6644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60000">
            <a:off x="1128499" y="1367398"/>
            <a:ext cx="3064827" cy="1503037"/>
          </a:xfrm>
        </p:spPr>
        <p:txBody>
          <a:bodyPr>
            <a:normAutofit fontScale="90000"/>
          </a:bodyPr>
          <a:lstStyle/>
          <a:p>
            <a:r>
              <a:rPr lang="ru-RU" dirty="0"/>
              <a:t>В этот период происходит бурное и неравномерное физическое развитие:</a:t>
            </a:r>
          </a:p>
        </p:txBody>
      </p:sp>
      <p:sp>
        <p:nvSpPr>
          <p:cNvPr id="3" name="Объект 2"/>
          <p:cNvSpPr>
            <a:spLocks noGrp="1"/>
          </p:cNvSpPr>
          <p:nvPr>
            <p:ph idx="1"/>
          </p:nvPr>
        </p:nvSpPr>
        <p:spPr/>
        <p:txBody>
          <a:bodyPr>
            <a:normAutofit fontScale="85000" lnSpcReduction="20000"/>
          </a:bodyPr>
          <a:lstStyle/>
          <a:p>
            <a:pPr marL="0" indent="0">
              <a:buNone/>
            </a:pPr>
            <a:r>
              <a:rPr lang="ru-RU" dirty="0"/>
              <a:t>Замедляется темп их деятельности (на выполнение определённой работы теперь школьнику требуется больше времени, в том числе и на выполнение домашнего задания)</a:t>
            </a:r>
          </a:p>
          <a:p>
            <a:pPr marL="0" indent="0">
              <a:buNone/>
            </a:pPr>
            <a:r>
              <a:rPr lang="ru-RU" dirty="0"/>
              <a:t>     А также происходит нарушения со стороны нервной системы: </a:t>
            </a:r>
          </a:p>
          <a:p>
            <a:pPr lvl="0"/>
            <a:r>
              <a:rPr lang="ru-RU" dirty="0"/>
              <a:t>повышенная возбудимость,</a:t>
            </a:r>
          </a:p>
          <a:p>
            <a:pPr lvl="0"/>
            <a:r>
              <a:rPr lang="ru-RU" dirty="0"/>
              <a:t>вспыльчивость,</a:t>
            </a:r>
          </a:p>
          <a:p>
            <a:pPr lvl="0"/>
            <a:r>
              <a:rPr lang="ru-RU" dirty="0"/>
              <a:t>раздражительность,</a:t>
            </a:r>
          </a:p>
          <a:p>
            <a:pPr lvl="0"/>
            <a:r>
              <a:rPr lang="ru-RU" dirty="0"/>
              <a:t>склонность к аффектам.</a:t>
            </a:r>
          </a:p>
          <a:p>
            <a:endParaRPr lang="ru-RU" dirty="0"/>
          </a:p>
        </p:txBody>
      </p:sp>
      <p:sp>
        <p:nvSpPr>
          <p:cNvPr id="4" name="Текст 3"/>
          <p:cNvSpPr>
            <a:spLocks noGrp="1"/>
          </p:cNvSpPr>
          <p:nvPr>
            <p:ph type="body" sz="half" idx="2"/>
          </p:nvPr>
        </p:nvSpPr>
        <p:spPr/>
        <p:txBody>
          <a:bodyPr>
            <a:normAutofit lnSpcReduction="10000"/>
          </a:bodyPr>
          <a:lstStyle/>
          <a:p>
            <a:r>
              <a:rPr lang="ru-RU" dirty="0"/>
              <a:t>ускорение роста, несоответствие роста сердечно-сосудистой системы. Сердце растёт быстрее, чем сосуды. Отсюда появляются различные нарушения: потемнение в глазах, головокружения, головные боли.</a:t>
            </a:r>
          </a:p>
          <a:p>
            <a:endParaRPr lang="ru-RU" dirty="0"/>
          </a:p>
        </p:txBody>
      </p:sp>
    </p:spTree>
    <p:extLst>
      <p:ext uri="{BB962C8B-B14F-4D97-AF65-F5344CB8AC3E}">
        <p14:creationId xmlns:p14="http://schemas.microsoft.com/office/powerpoint/2010/main" val="1805038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4979" y="1196753"/>
            <a:ext cx="6254044" cy="1080120"/>
          </a:xfrm>
        </p:spPr>
        <p:txBody>
          <a:bodyPr/>
          <a:lstStyle/>
          <a:p>
            <a:r>
              <a:rPr lang="ru-RU" dirty="0"/>
              <a:t>Взаимодействие </a:t>
            </a:r>
          </a:p>
        </p:txBody>
      </p:sp>
      <p:sp>
        <p:nvSpPr>
          <p:cNvPr id="3" name="Текст 2"/>
          <p:cNvSpPr>
            <a:spLocks noGrp="1"/>
          </p:cNvSpPr>
          <p:nvPr>
            <p:ph type="body" idx="1"/>
          </p:nvPr>
        </p:nvSpPr>
        <p:spPr>
          <a:xfrm>
            <a:off x="1456267" y="2564904"/>
            <a:ext cx="6231467" cy="3096344"/>
          </a:xfrm>
        </p:spPr>
        <p:txBody>
          <a:bodyPr>
            <a:normAutofit/>
          </a:bodyPr>
          <a:lstStyle/>
          <a:p>
            <a:r>
              <a:rPr lang="ru-RU" dirty="0"/>
              <a:t>Очень важно в этот период беседовать с ребенком, быть с ним в доверительных отношениях, чтобы ребенок раскрывался, говорил вам о проблемах. Важно разговаривать с ним по душам не только когда ему плохо, но и приятными радостными моментами вы тоже должны делиться. Приводить примеры из своего жизненного опыта. И тогда подросток обязательно станет делиться своими проблемами.</a:t>
            </a:r>
          </a:p>
          <a:p>
            <a:endParaRPr lang="ru-RU" dirty="0"/>
          </a:p>
        </p:txBody>
      </p:sp>
    </p:spTree>
    <p:extLst>
      <p:ext uri="{BB962C8B-B14F-4D97-AF65-F5344CB8AC3E}">
        <p14:creationId xmlns:p14="http://schemas.microsoft.com/office/powerpoint/2010/main" val="2269050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836712"/>
            <a:ext cx="6254044" cy="1362075"/>
          </a:xfrm>
        </p:spPr>
        <p:txBody>
          <a:bodyPr/>
          <a:lstStyle/>
          <a:p>
            <a:r>
              <a:rPr lang="ru-RU" b="1" dirty="0"/>
              <a:t>«Как надо говорить?».</a:t>
            </a:r>
            <a:endParaRPr lang="ru-RU" dirty="0"/>
          </a:p>
        </p:txBody>
      </p:sp>
      <p:sp>
        <p:nvSpPr>
          <p:cNvPr id="3" name="Текст 2"/>
          <p:cNvSpPr>
            <a:spLocks noGrp="1"/>
          </p:cNvSpPr>
          <p:nvPr>
            <p:ph type="body" idx="1"/>
          </p:nvPr>
        </p:nvSpPr>
        <p:spPr>
          <a:xfrm>
            <a:off x="1456267" y="2996952"/>
            <a:ext cx="6231467" cy="2037893"/>
          </a:xfrm>
        </p:spPr>
        <p:txBody>
          <a:bodyPr>
            <a:normAutofit fontScale="85000" lnSpcReduction="10000"/>
          </a:bodyPr>
          <a:lstStyle/>
          <a:p>
            <a:r>
              <a:rPr lang="ru-RU" dirty="0"/>
              <a:t>Очень важным в общении с подростком является то, как мы разговариваем с ним. Попробуйте на минуту представить себя подростком. Какие слова он слышит чаще всего в школе и дома? Примерно следующие: «Ты должен хорошо учиться!», «Ты должен думать о будущем!», «Ты должен уважать старших!», «Ты должен слушаться учителей и родителей!», «Опять ты врешь!», «Чтобы в 10 часов был дома!»</a:t>
            </a:r>
          </a:p>
          <a:p>
            <a:endParaRPr lang="ru-RU" dirty="0"/>
          </a:p>
        </p:txBody>
      </p:sp>
    </p:spTree>
    <p:extLst>
      <p:ext uri="{BB962C8B-B14F-4D97-AF65-F5344CB8AC3E}">
        <p14:creationId xmlns:p14="http://schemas.microsoft.com/office/powerpoint/2010/main" val="21949488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48</TotalTime>
  <Words>1472</Words>
  <Application>Microsoft Office PowerPoint</Application>
  <PresentationFormat>Экран (4:3)</PresentationFormat>
  <Paragraphs>48</Paragraphs>
  <Slides>14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Arial</vt:lpstr>
      <vt:lpstr>Brush Script MT</vt:lpstr>
      <vt:lpstr>Calibri</vt:lpstr>
      <vt:lpstr>Constantia</vt:lpstr>
      <vt:lpstr>Franklin Gothic Book</vt:lpstr>
      <vt:lpstr>Rage Italic</vt:lpstr>
      <vt:lpstr>Times New Roman</vt:lpstr>
      <vt:lpstr>Кнопка</vt:lpstr>
      <vt:lpstr> Межличностное общение подростков</vt:lpstr>
      <vt:lpstr>Притча о родителях и детях Однажды к мудрецу пришел человек: - Ты мудрый. Помоги мне. Мне плохо. Моя дочь не понимает меня. Она не слышит меня. Она не говорит со мной. Зачем ей тогда голова, уши, язык. Она жестокая. Зачем ей сердце? Мудрец сказал: - Когда ты вернешься домой, напиши ее портрет, отнеси его дочери и молча отдай ей. На следующий день к мудрецу ворвался разгневанный человек и воскликнул: - Зачем ты посоветовал мне вчера совершить этот глупый поступок? Было плохо. А стало еще хуже. Она вернула мне рисунок, полная негодования. - Что же она сказала тебе? - спросил мудрец. Она сказала: «Зачем ты мне это принес? Разве тебе недостаточно зеркала?»</vt:lpstr>
      <vt:lpstr>Психологические особенности</vt:lpstr>
      <vt:lpstr>В связи с началом этапа полового созревания изменения происходят в познавательной сфере младшего подростка</vt:lpstr>
      <vt:lpstr>Аспекты психологического благополучия</vt:lpstr>
      <vt:lpstr>Презентация PowerPoint</vt:lpstr>
      <vt:lpstr>В этот период происходит бурное и неравномерное физическое развитие:</vt:lpstr>
      <vt:lpstr>Взаимодействие </vt:lpstr>
      <vt:lpstr>«Как надо говорить?».</vt:lpstr>
      <vt:lpstr>Презентация PowerPoint</vt:lpstr>
      <vt:lpstr>Дайте свободу ребенку. Спокойно свыкнитесь с мыслью, что ваш ребенок уже вырос, и далее удерживать его возле себя не удастся, а непослушание – это стремление выйти из-под вашей опеки. Никаких нотаций. Больше всего подростка раздражают нудные родительские нравоучения. Измените стиль общения, перейдите на спокойный, вежливый тон и откажитесь от категорических оценок и суждений.  Идите на компромисс. Еще никому не удалось ничего доказать с помощью скандала: здесь не бывает победителей. Когда и родители, и подростки охвачены бурными негативными эмоциями, способность понимать друг друга исчезает. Уступает тот, кто умнее. Костер ссоры быстро погаснет, если в него не подбрасывать дров, чтобы скандал прекратился, кто-то должен первым замолчать. Взрослому это сделать легче, чем подростку с его неустойчивой психикой.  Не надо обижать. Прекращая ссору, не стремитесь сделать ребенку больно с помощью язвительных замечаний или хлопанья дверьми. Умению достойно выходить из трудных ситуаций ребенок учится у нас. Будьте тверды и последовательны. Дети – тонкие психологи. Они прекрасно чувствуют слабость старших. Поэтому, несмотря на вашу готовность к компромиссу, сын или дочь должны знать, что родительский авторитет незыблем.</vt:lpstr>
      <vt:lpstr>Это предпосылка к развитию проблемного поведения? 1. Подросток много общается со сверстниками и меньше уделяет времени учебе. 2. Подросток ни с кем не общается, в классе у него нет друзей. 3. Девочка-подросток ярко красится и хочет следовать моде. 4. Подросток переживает неразделенное чувство влюбленности. 5. У подростка часто грустное настроение, чувство одиночества, бесполезности. 6. Подросток стремится к рискованным действиям, неоправданным и опрометчивым поступкам. 7. Подросток оспаривает некоторые ваши решения. 8. Подросток ведет долгие разговоры о жизни, стремится противопоставить себя родителям. 9. Подросток говорит об отсутствии ценности жизни. 10. Вы наблюдаете резкие перемены в поведении вашего ребенка, ранее не характерные для него. </vt:lpstr>
      <vt:lpstr>«Советы психолога родителям подростков».                         Цените откровенность своих детей, искренне интересуйтесь их проблемами, друзьями, кругом общения. Общайтесь на равных, тон приказа сработает не в вашу пользу. Дайте понять, что Вы понимаете их. Нельзя подшучивать над ними и их друзьями, высмеивать чувства, умаляя их значение. Постарайтесь отнестись к вашим детям с уважением, помните об их ранимости и уязвимости. Не раздражайтесь и не проявляйте агрессивности, будьте спокойны, сдержанны. Помните, что ваша грубость вызовет их ответную реакцию. Не говорите о друзьях вашего ребенка пренебрежительным, оскорбительным тоном, тем самым Вы унизите его самого. Ни в коем случае нельзя грубо и категорично разрывать отношения подростков, ведь они только еще учатся общаться и взаимодействовать друг с другом. Пригласите его (ее) подругу (друга) к себе, познакомьтесь – это позволит вам получить объективное, более правдоподобное, а не голословное представление о том, с кем дружит ваш ребенок. Лучше, если Вы разрешите им общаться и дружить у себя дома, чтобы им не пришлось искать случайных и сомнительных приютов для встреч. Рассказывайте ребёнку о себе, о своих трудностях, успехах и неудачах. Это укрепит ваши доверительные отношения. Если Вы сумеете установить со своим ребёнком дружеские отношения, то будете иметь возможность не просто контролировать его поведение, но и влиять на его поступки, на выбор друзей. Помните: контроль рождает агрессию, озлобленность и желание выйти за рамки. Помните, что, с одной стороны, подросток остро нуждается в помощи родителей, сталкиваясь со множеством проблем, а с другой – стремится оградить свой внутренний мир личных переживаний от бесцеремонного и грубого вторжения, и он имеет на это полное право. </vt:lpstr>
      <vt:lpstr>Выражаем вам огромную благодарность, за то, что вы сегодня нашли время и посетили школу.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Ваш ребенок вырос</dc:title>
  <dc:creator>Таня</dc:creator>
  <cp:lastModifiedBy>Инесса Кондратова</cp:lastModifiedBy>
  <cp:revision>5</cp:revision>
  <dcterms:created xsi:type="dcterms:W3CDTF">2024-02-01T12:24:21Z</dcterms:created>
  <dcterms:modified xsi:type="dcterms:W3CDTF">2025-01-22T13:55:42Z</dcterms:modified>
</cp:coreProperties>
</file>